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1" d="100"/>
          <a:sy n="71" d="100"/>
        </p:scale>
        <p:origin x="4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12/12/2018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12/12/2018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12/12/2018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12/12/2018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12/12/2018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12/12/2018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12/12/2018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12/12/2018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12/12/2018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12/12/2018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12/12/2018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12/12/2018</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53471-B975-4D99-A13E-FE3CCDC66B51}"/>
              </a:ext>
            </a:extLst>
          </p:cNvPr>
          <p:cNvSpPr>
            <a:spLocks noGrp="1"/>
          </p:cNvSpPr>
          <p:nvPr>
            <p:ph type="ctrTitle"/>
          </p:nvPr>
        </p:nvSpPr>
        <p:spPr>
          <a:xfrm>
            <a:off x="2611807" y="3428998"/>
            <a:ext cx="6066525" cy="2268559"/>
          </a:xfrm>
        </p:spPr>
        <p:txBody>
          <a:bodyPr>
            <a:normAutofit fontScale="90000"/>
          </a:bodyPr>
          <a:lstStyle/>
          <a:p>
            <a:r>
              <a:rPr lang="en-US" dirty="0"/>
              <a:t>2018 Special Events Venues (SEV) Legislation Evaluation </a:t>
            </a:r>
          </a:p>
        </p:txBody>
      </p:sp>
      <p:sp>
        <p:nvSpPr>
          <p:cNvPr id="3" name="Subtitle 2">
            <a:extLst>
              <a:ext uri="{FF2B5EF4-FFF2-40B4-BE49-F238E27FC236}">
                <a16:creationId xmlns:a16="http://schemas.microsoft.com/office/drawing/2014/main" id="{A2F7B48E-2CD0-4E5C-A556-DD0F765E01B7}"/>
              </a:ext>
            </a:extLst>
          </p:cNvPr>
          <p:cNvSpPr>
            <a:spLocks noGrp="1"/>
          </p:cNvSpPr>
          <p:nvPr>
            <p:ph type="subTitle" idx="1"/>
          </p:nvPr>
        </p:nvSpPr>
        <p:spPr/>
        <p:txBody>
          <a:bodyPr/>
          <a:lstStyle/>
          <a:p>
            <a:r>
              <a:rPr lang="en-US" dirty="0"/>
              <a:t>Subcommittee Findings</a:t>
            </a:r>
          </a:p>
        </p:txBody>
      </p:sp>
    </p:spTree>
    <p:extLst>
      <p:ext uri="{BB962C8B-B14F-4D97-AF65-F5344CB8AC3E}">
        <p14:creationId xmlns:p14="http://schemas.microsoft.com/office/powerpoint/2010/main" val="890910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FC450-02FD-47C0-8D9B-F72048605F47}"/>
              </a:ext>
            </a:extLst>
          </p:cNvPr>
          <p:cNvSpPr>
            <a:spLocks noGrp="1"/>
          </p:cNvSpPr>
          <p:nvPr>
            <p:ph type="title"/>
          </p:nvPr>
        </p:nvSpPr>
        <p:spPr/>
        <p:txBody>
          <a:bodyPr/>
          <a:lstStyle/>
          <a:p>
            <a:r>
              <a:rPr lang="en-US" dirty="0"/>
              <a:t>Methodology to Accomplish the Goals of the SEV Charter</a:t>
            </a:r>
          </a:p>
        </p:txBody>
      </p:sp>
      <p:sp>
        <p:nvSpPr>
          <p:cNvPr id="3" name="Content Placeholder 2">
            <a:extLst>
              <a:ext uri="{FF2B5EF4-FFF2-40B4-BE49-F238E27FC236}">
                <a16:creationId xmlns:a16="http://schemas.microsoft.com/office/drawing/2014/main" id="{E1374247-373D-4684-8157-A336A531E734}"/>
              </a:ext>
            </a:extLst>
          </p:cNvPr>
          <p:cNvSpPr>
            <a:spLocks noGrp="1"/>
          </p:cNvSpPr>
          <p:nvPr>
            <p:ph idx="1"/>
          </p:nvPr>
        </p:nvSpPr>
        <p:spPr/>
        <p:txBody>
          <a:bodyPr>
            <a:normAutofit fontScale="55000" lnSpcReduction="20000"/>
          </a:bodyPr>
          <a:lstStyle/>
          <a:p>
            <a:pPr lvl="0" eaLnBrk="0" hangingPunct="0"/>
            <a:r>
              <a:rPr lang="en-US" dirty="0"/>
              <a:t>Review relevant local planning references to understand if there was any guidance that supported SEV. These documents included: </a:t>
            </a:r>
          </a:p>
          <a:p>
            <a:pPr lvl="1" eaLnBrk="0" hangingPunct="0"/>
            <a:r>
              <a:rPr lang="en-US" dirty="0"/>
              <a:t>Marbletown Zoning Code; Marbletown: Future of Our Community Survey Reports; Marbletown Town Plan 2004; Town of Marbletown Hamlet Strategic Plan; 1997 [Marbletown] Town Wide Survey and review of the Zoning Law; 2010 Farmland Protection Plan re. use of property for (SEV); Audit of the Marbletown Zoning Law prepared by Katherine Daniels of the NY Planning Federation (which is contained as an appendix of the Federation Plan). </a:t>
            </a:r>
          </a:p>
          <a:p>
            <a:pPr lvl="0" eaLnBrk="0" hangingPunct="0"/>
            <a:r>
              <a:rPr lang="en-US" dirty="0"/>
              <a:t>Review NYS Department of Tourism data to determine value of tourism for Ulster county</a:t>
            </a:r>
          </a:p>
          <a:p>
            <a:pPr lvl="0" eaLnBrk="0" hangingPunct="0"/>
            <a:r>
              <a:rPr lang="en-US" dirty="0"/>
              <a:t>Determine if there are there are lessons learned from communities that have passed similar legislation. Communities reviewed: Hyde Park, Rochester, Union Vale, Southold.</a:t>
            </a:r>
          </a:p>
          <a:p>
            <a:pPr lvl="0" eaLnBrk="0" hangingPunct="0"/>
            <a:r>
              <a:rPr lang="en-US" dirty="0"/>
              <a:t>Determine challenges to the community as a result of allowing SEVs</a:t>
            </a:r>
          </a:p>
          <a:p>
            <a:pPr lvl="0" eaLnBrk="0" hangingPunct="0"/>
            <a:r>
              <a:rPr lang="en-US" dirty="0"/>
              <a:t>Determine if mitigation strategies exist for the challenges generated by SEV</a:t>
            </a:r>
          </a:p>
          <a:p>
            <a:pPr lvl="0" eaLnBrk="0" hangingPunct="0"/>
            <a:r>
              <a:rPr lang="en-US" dirty="0"/>
              <a:t>Recommend mitigation strategies to improve draft SEV legislation</a:t>
            </a:r>
          </a:p>
          <a:p>
            <a:pPr lvl="0" eaLnBrk="0" hangingPunct="0"/>
            <a:r>
              <a:rPr lang="en-US" dirty="0"/>
              <a:t>Write and forward a final report with recommendations to the Town Board and PZC.</a:t>
            </a:r>
          </a:p>
          <a:p>
            <a:endParaRPr lang="en-US" dirty="0"/>
          </a:p>
        </p:txBody>
      </p:sp>
    </p:spTree>
    <p:extLst>
      <p:ext uri="{BB962C8B-B14F-4D97-AF65-F5344CB8AC3E}">
        <p14:creationId xmlns:p14="http://schemas.microsoft.com/office/powerpoint/2010/main" val="3796768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5C9A9-691B-4247-B1E5-A77F24FC5681}"/>
              </a:ext>
            </a:extLst>
          </p:cNvPr>
          <p:cNvSpPr>
            <a:spLocks noGrp="1"/>
          </p:cNvSpPr>
          <p:nvPr>
            <p:ph type="title"/>
          </p:nvPr>
        </p:nvSpPr>
        <p:spPr>
          <a:xfrm>
            <a:off x="2479383" y="427056"/>
            <a:ext cx="7958331" cy="1077229"/>
          </a:xfrm>
        </p:spPr>
        <p:txBody>
          <a:bodyPr/>
          <a:lstStyle/>
          <a:p>
            <a:r>
              <a:rPr lang="en-US" dirty="0"/>
              <a:t>Results of Review: Governmental Guidance</a:t>
            </a:r>
          </a:p>
        </p:txBody>
      </p:sp>
      <p:sp>
        <p:nvSpPr>
          <p:cNvPr id="3" name="Content Placeholder 2">
            <a:extLst>
              <a:ext uri="{FF2B5EF4-FFF2-40B4-BE49-F238E27FC236}">
                <a16:creationId xmlns:a16="http://schemas.microsoft.com/office/drawing/2014/main" id="{76A9EDEE-6DCA-4A36-ADA5-E294493E0422}"/>
              </a:ext>
            </a:extLst>
          </p:cNvPr>
          <p:cNvSpPr>
            <a:spLocks noGrp="1"/>
          </p:cNvSpPr>
          <p:nvPr>
            <p:ph idx="1"/>
          </p:nvPr>
        </p:nvSpPr>
        <p:spPr>
          <a:xfrm>
            <a:off x="2346960" y="1885285"/>
            <a:ext cx="8223179" cy="4164659"/>
          </a:xfrm>
        </p:spPr>
        <p:txBody>
          <a:bodyPr>
            <a:normAutofit fontScale="92500" lnSpcReduction="20000"/>
          </a:bodyPr>
          <a:lstStyle/>
          <a:p>
            <a:pPr eaLnBrk="0" hangingPunct="0"/>
            <a:r>
              <a:rPr lang="en-US" dirty="0"/>
              <a:t>Zoning Law: created to “ protect and promote public health, safety, morals, comfort, convenience, economy, town aesthetics, and the general welfare, and for the following additional purposes:</a:t>
            </a:r>
          </a:p>
          <a:p>
            <a:pPr lvl="1" eaLnBrk="0" hangingPunct="0"/>
            <a:r>
              <a:rPr lang="en-US" dirty="0"/>
              <a:t>To encourage the most appropriate use of land in the community to conserve and enhance the value of property; </a:t>
            </a:r>
          </a:p>
          <a:p>
            <a:pPr lvl="1" eaLnBrk="0" hangingPunct="0"/>
            <a:r>
              <a:rPr lang="en-US" dirty="0"/>
              <a:t>To protect and enhance existing wooded areas, scenic areas, and waterways and to preserve, where appropriate, the essentially rural character of the Town; </a:t>
            </a:r>
          </a:p>
          <a:p>
            <a:pPr lvl="1" eaLnBrk="0" hangingPunct="0"/>
            <a:r>
              <a:rPr lang="en-US" dirty="0"/>
              <a:t>To assure privacy for residences and freedom from nuisances and things harmful to the senses, including air pollution;</a:t>
            </a:r>
          </a:p>
          <a:p>
            <a:pPr lvl="1" eaLnBrk="0" hangingPunct="0"/>
            <a:r>
              <a:rPr lang="en-US" dirty="0"/>
              <a:t>To protect the community against unsightly, obtrusive, and noisome land uses and operations.</a:t>
            </a:r>
          </a:p>
          <a:p>
            <a:endParaRPr lang="en-US" dirty="0"/>
          </a:p>
        </p:txBody>
      </p:sp>
    </p:spTree>
    <p:extLst>
      <p:ext uri="{BB962C8B-B14F-4D97-AF65-F5344CB8AC3E}">
        <p14:creationId xmlns:p14="http://schemas.microsoft.com/office/powerpoint/2010/main" val="1863678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CD100-51CF-47AD-AD19-CC064A531B01}"/>
              </a:ext>
            </a:extLst>
          </p:cNvPr>
          <p:cNvSpPr>
            <a:spLocks noGrp="1"/>
          </p:cNvSpPr>
          <p:nvPr>
            <p:ph type="title"/>
          </p:nvPr>
        </p:nvSpPr>
        <p:spPr/>
        <p:txBody>
          <a:bodyPr/>
          <a:lstStyle/>
          <a:p>
            <a:r>
              <a:rPr lang="en-US" dirty="0"/>
              <a:t>Results of Review: Planning Guidance</a:t>
            </a:r>
          </a:p>
        </p:txBody>
      </p:sp>
      <p:sp>
        <p:nvSpPr>
          <p:cNvPr id="3" name="Content Placeholder 2">
            <a:extLst>
              <a:ext uri="{FF2B5EF4-FFF2-40B4-BE49-F238E27FC236}">
                <a16:creationId xmlns:a16="http://schemas.microsoft.com/office/drawing/2014/main" id="{60D7F5AD-1DFD-43CA-AFC0-7E8983DF4524}"/>
              </a:ext>
            </a:extLst>
          </p:cNvPr>
          <p:cNvSpPr>
            <a:spLocks noGrp="1"/>
          </p:cNvSpPr>
          <p:nvPr>
            <p:ph idx="1"/>
          </p:nvPr>
        </p:nvSpPr>
        <p:spPr/>
        <p:txBody>
          <a:bodyPr>
            <a:normAutofit fontScale="92500" lnSpcReduction="10000"/>
          </a:bodyPr>
          <a:lstStyle/>
          <a:p>
            <a:pPr lvl="0" eaLnBrk="0" hangingPunct="0"/>
            <a:r>
              <a:rPr lang="en-US" dirty="0"/>
              <a:t>Review of planning documents for Marbletown provided the following goals relevant to SEV: </a:t>
            </a:r>
          </a:p>
          <a:p>
            <a:pPr lvl="1" eaLnBrk="0" hangingPunct="0"/>
            <a:r>
              <a:rPr lang="en-US" dirty="0"/>
              <a:t>Conserve open space </a:t>
            </a:r>
          </a:p>
          <a:p>
            <a:pPr lvl="1" eaLnBrk="0" hangingPunct="0"/>
            <a:r>
              <a:rPr lang="en-US" dirty="0"/>
              <a:t>Preserve our farmland</a:t>
            </a:r>
          </a:p>
          <a:p>
            <a:pPr lvl="1" eaLnBrk="0" hangingPunct="0"/>
            <a:r>
              <a:rPr lang="en-US" dirty="0"/>
              <a:t>Encourage small business, services and four- season tourism</a:t>
            </a:r>
          </a:p>
          <a:p>
            <a:pPr lvl="1" eaLnBrk="0" hangingPunct="0"/>
            <a:r>
              <a:rPr lang="en-US" dirty="0"/>
              <a:t>Preserve rural character</a:t>
            </a:r>
          </a:p>
          <a:p>
            <a:pPr lvl="1" eaLnBrk="0" hangingPunct="0"/>
            <a:r>
              <a:rPr lang="en-US" dirty="0"/>
              <a:t>Prevent commercial sprawl and promote hamlet-centered [commerce]</a:t>
            </a:r>
          </a:p>
          <a:p>
            <a:pPr lvl="1" eaLnBrk="0" hangingPunct="0"/>
            <a:r>
              <a:rPr lang="en-US" dirty="0"/>
              <a:t>Increase enthusiasm for local food</a:t>
            </a:r>
          </a:p>
          <a:p>
            <a:pPr lvl="1" eaLnBrk="0" hangingPunct="0"/>
            <a:r>
              <a:rPr lang="en-US" dirty="0"/>
              <a:t>Attract home-based occupations and businesses</a:t>
            </a:r>
          </a:p>
          <a:p>
            <a:endParaRPr lang="en-US" dirty="0"/>
          </a:p>
        </p:txBody>
      </p:sp>
    </p:spTree>
    <p:extLst>
      <p:ext uri="{BB962C8B-B14F-4D97-AF65-F5344CB8AC3E}">
        <p14:creationId xmlns:p14="http://schemas.microsoft.com/office/powerpoint/2010/main" val="35591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0ACB-A122-4CF0-B7EB-063EDC99F196}"/>
              </a:ext>
            </a:extLst>
          </p:cNvPr>
          <p:cNvSpPr>
            <a:spLocks noGrp="1"/>
          </p:cNvSpPr>
          <p:nvPr>
            <p:ph type="title"/>
          </p:nvPr>
        </p:nvSpPr>
        <p:spPr/>
        <p:txBody>
          <a:bodyPr/>
          <a:lstStyle/>
          <a:p>
            <a:r>
              <a:rPr lang="en-US" dirty="0"/>
              <a:t>Results of Review: Governmental Guidance</a:t>
            </a:r>
          </a:p>
        </p:txBody>
      </p:sp>
      <p:sp>
        <p:nvSpPr>
          <p:cNvPr id="3" name="Content Placeholder 2">
            <a:extLst>
              <a:ext uri="{FF2B5EF4-FFF2-40B4-BE49-F238E27FC236}">
                <a16:creationId xmlns:a16="http://schemas.microsoft.com/office/drawing/2014/main" id="{C67C2BD4-CF83-4CB9-916C-CB87601EDC00}"/>
              </a:ext>
            </a:extLst>
          </p:cNvPr>
          <p:cNvSpPr>
            <a:spLocks noGrp="1"/>
          </p:cNvSpPr>
          <p:nvPr>
            <p:ph idx="1"/>
          </p:nvPr>
        </p:nvSpPr>
        <p:spPr/>
        <p:txBody>
          <a:bodyPr/>
          <a:lstStyle/>
          <a:p>
            <a:r>
              <a:rPr lang="en-US" dirty="0"/>
              <a:t>Reviewing NYS Agricultural Land Use Directives:</a:t>
            </a:r>
          </a:p>
          <a:p>
            <a:pPr lvl="1"/>
            <a:r>
              <a:rPr lang="en-US" dirty="0"/>
              <a:t>NYS supports select SEVs to conserve farm lands with appropriate local controls.</a:t>
            </a:r>
          </a:p>
          <a:p>
            <a:endParaRPr lang="en-US" dirty="0"/>
          </a:p>
        </p:txBody>
      </p:sp>
    </p:spTree>
    <p:extLst>
      <p:ext uri="{BB962C8B-B14F-4D97-AF65-F5344CB8AC3E}">
        <p14:creationId xmlns:p14="http://schemas.microsoft.com/office/powerpoint/2010/main" val="1772067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D3CF-18AA-4370-AF86-3F588DE0684A}"/>
              </a:ext>
            </a:extLst>
          </p:cNvPr>
          <p:cNvSpPr>
            <a:spLocks noGrp="1"/>
          </p:cNvSpPr>
          <p:nvPr>
            <p:ph type="title"/>
          </p:nvPr>
        </p:nvSpPr>
        <p:spPr/>
        <p:txBody>
          <a:bodyPr/>
          <a:lstStyle/>
          <a:p>
            <a:r>
              <a:rPr lang="en-US" dirty="0"/>
              <a:t>Results of Review: Feedback from NYS Department of Tourism</a:t>
            </a:r>
          </a:p>
        </p:txBody>
      </p:sp>
      <p:sp>
        <p:nvSpPr>
          <p:cNvPr id="3" name="Content Placeholder 2">
            <a:extLst>
              <a:ext uri="{FF2B5EF4-FFF2-40B4-BE49-F238E27FC236}">
                <a16:creationId xmlns:a16="http://schemas.microsoft.com/office/drawing/2014/main" id="{2E448329-AF97-4E58-8093-7E1E3249512E}"/>
              </a:ext>
            </a:extLst>
          </p:cNvPr>
          <p:cNvSpPr>
            <a:spLocks noGrp="1"/>
          </p:cNvSpPr>
          <p:nvPr>
            <p:ph idx="1"/>
          </p:nvPr>
        </p:nvSpPr>
        <p:spPr/>
        <p:txBody>
          <a:bodyPr/>
          <a:lstStyle/>
          <a:p>
            <a:r>
              <a:rPr lang="en-US" dirty="0"/>
              <a:t>Discussions with the NYS Department of Tourism and the Ulster County Tourism Department indicated that the state encourages activities to promote tourism – especially agritourism, which SEVs are defined as.  Ulster County Department of Tourism attributes Tourism in the Catskills as a $1.2 billion industry, supporting 17,822 jobs. Ulster County represents 45% of the region’s tourism sales with $554 million in traveler spending. </a:t>
            </a:r>
          </a:p>
          <a:p>
            <a:r>
              <a:rPr lang="en-US" dirty="0"/>
              <a:t>In short, well-controlled and regulated SEVs would encourage tourism and potentially provide positive economic return.</a:t>
            </a:r>
          </a:p>
          <a:p>
            <a:endParaRPr lang="en-US" dirty="0"/>
          </a:p>
        </p:txBody>
      </p:sp>
    </p:spTree>
    <p:extLst>
      <p:ext uri="{BB962C8B-B14F-4D97-AF65-F5344CB8AC3E}">
        <p14:creationId xmlns:p14="http://schemas.microsoft.com/office/powerpoint/2010/main" val="360776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AEB30-34DD-4BAE-9052-F73711EEF2B2}"/>
              </a:ext>
            </a:extLst>
          </p:cNvPr>
          <p:cNvSpPr>
            <a:spLocks noGrp="1"/>
          </p:cNvSpPr>
          <p:nvPr>
            <p:ph type="title"/>
          </p:nvPr>
        </p:nvSpPr>
        <p:spPr/>
        <p:txBody>
          <a:bodyPr/>
          <a:lstStyle/>
          <a:p>
            <a:r>
              <a:rPr lang="en-US" dirty="0"/>
              <a:t>Committee Findings</a:t>
            </a:r>
          </a:p>
        </p:txBody>
      </p:sp>
      <p:sp>
        <p:nvSpPr>
          <p:cNvPr id="3" name="Content Placeholder 2">
            <a:extLst>
              <a:ext uri="{FF2B5EF4-FFF2-40B4-BE49-F238E27FC236}">
                <a16:creationId xmlns:a16="http://schemas.microsoft.com/office/drawing/2014/main" id="{C2A0ABC6-AD9C-47D7-8AD1-B6B0A7CA2D77}"/>
              </a:ext>
            </a:extLst>
          </p:cNvPr>
          <p:cNvSpPr>
            <a:spLocks noGrp="1"/>
          </p:cNvSpPr>
          <p:nvPr>
            <p:ph idx="1"/>
          </p:nvPr>
        </p:nvSpPr>
        <p:spPr>
          <a:xfrm>
            <a:off x="2423161" y="1722120"/>
            <a:ext cx="8084820" cy="4686300"/>
          </a:xfrm>
        </p:spPr>
        <p:txBody>
          <a:bodyPr>
            <a:normAutofit fontScale="70000" lnSpcReduction="20000"/>
          </a:bodyPr>
          <a:lstStyle/>
          <a:p>
            <a:pPr eaLnBrk="0" hangingPunct="0"/>
            <a:r>
              <a:rPr lang="en-US" dirty="0"/>
              <a:t>While most of the committee believed that allowing well-regulated Special Events to be held in Marbletown would help the community meet some comprehensive planning goals, such as:</a:t>
            </a:r>
          </a:p>
          <a:p>
            <a:pPr lvl="1" eaLnBrk="0" hangingPunct="0"/>
            <a:r>
              <a:rPr lang="en-US" dirty="0"/>
              <a:t>Conserving farm land and the rural character of the town</a:t>
            </a:r>
          </a:p>
          <a:p>
            <a:pPr lvl="1" eaLnBrk="0" hangingPunct="0"/>
            <a:r>
              <a:rPr lang="en-US" dirty="0"/>
              <a:t>Provide incentives for farmers to keep and maintain land</a:t>
            </a:r>
          </a:p>
          <a:p>
            <a:pPr lvl="1" eaLnBrk="0" hangingPunct="0"/>
            <a:r>
              <a:rPr lang="en-US" dirty="0"/>
              <a:t>Promoting tourism </a:t>
            </a:r>
          </a:p>
          <a:p>
            <a:pPr lvl="1" eaLnBrk="0" hangingPunct="0"/>
            <a:r>
              <a:rPr lang="en-US" dirty="0"/>
              <a:t>Providing jobs</a:t>
            </a:r>
          </a:p>
          <a:p>
            <a:pPr lvl="1" eaLnBrk="0" hangingPunct="0"/>
            <a:r>
              <a:rPr lang="en-US" dirty="0"/>
              <a:t>Boosting the local economy</a:t>
            </a:r>
          </a:p>
          <a:p>
            <a:pPr lvl="1" eaLnBrk="0" hangingPunct="0"/>
            <a:r>
              <a:rPr lang="en-US" dirty="0"/>
              <a:t>Attracting  the type business and services  inline with MT goals</a:t>
            </a:r>
          </a:p>
          <a:p>
            <a:pPr eaLnBrk="0" hangingPunct="0"/>
            <a:r>
              <a:rPr lang="en-US" dirty="0"/>
              <a:t>A sizable minority of the committee (and a very vocal majority of the public at the meetings) did not.  They felt that allowing the use would: </a:t>
            </a:r>
          </a:p>
          <a:p>
            <a:pPr lvl="1" eaLnBrk="0" hangingPunct="0"/>
            <a:r>
              <a:rPr lang="en-US" dirty="0"/>
              <a:t>Burden community infrastructure, create traffic congestion, noise, light pollution, reduce property values and degrade local view sheds </a:t>
            </a:r>
          </a:p>
          <a:p>
            <a:pPr lvl="1" eaLnBrk="0" hangingPunct="0"/>
            <a:r>
              <a:rPr lang="en-US" dirty="0"/>
              <a:t>Reduce the community’s ability to draw new residents (tax dollars) to Marbletown. This perspective remained even after the committee reviewed the ramifications of not allowing SEV on undeveloped land, but instead allowing developers to create subdivisions on the property zoned for such.</a:t>
            </a:r>
          </a:p>
        </p:txBody>
      </p:sp>
    </p:spTree>
    <p:extLst>
      <p:ext uri="{BB962C8B-B14F-4D97-AF65-F5344CB8AC3E}">
        <p14:creationId xmlns:p14="http://schemas.microsoft.com/office/powerpoint/2010/main" val="2908391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10C59-391E-4BDB-912C-46EEE813CFC6}"/>
              </a:ext>
            </a:extLst>
          </p:cNvPr>
          <p:cNvSpPr>
            <a:spLocks noGrp="1"/>
          </p:cNvSpPr>
          <p:nvPr>
            <p:ph type="title"/>
          </p:nvPr>
        </p:nvSpPr>
        <p:spPr/>
        <p:txBody>
          <a:bodyPr>
            <a:normAutofit fontScale="90000"/>
          </a:bodyPr>
          <a:lstStyle/>
          <a:p>
            <a:r>
              <a:rPr lang="en-US" sz="3100" b="1" dirty="0"/>
              <a:t>Challenges to Community from SEV and Strategies to Reduce or Mitigate Concerns: </a:t>
            </a:r>
            <a:br>
              <a:rPr lang="en-US" dirty="0"/>
            </a:br>
            <a:endParaRPr lang="en-US" dirty="0"/>
          </a:p>
        </p:txBody>
      </p:sp>
      <p:graphicFrame>
        <p:nvGraphicFramePr>
          <p:cNvPr id="4" name="Content Placeholder 3">
            <a:extLst>
              <a:ext uri="{FF2B5EF4-FFF2-40B4-BE49-F238E27FC236}">
                <a16:creationId xmlns:a16="http://schemas.microsoft.com/office/drawing/2014/main" id="{3FEBDDC2-5F41-4DAA-AEE3-7DEBFDA0C601}"/>
              </a:ext>
            </a:extLst>
          </p:cNvPr>
          <p:cNvGraphicFramePr>
            <a:graphicFrameLocks noGrp="1"/>
          </p:cNvGraphicFramePr>
          <p:nvPr>
            <p:ph idx="1"/>
            <p:extLst>
              <p:ext uri="{D42A27DB-BD31-4B8C-83A1-F6EECF244321}">
                <p14:modId xmlns:p14="http://schemas.microsoft.com/office/powerpoint/2010/main" val="359676587"/>
              </p:ext>
            </p:extLst>
          </p:nvPr>
        </p:nvGraphicFramePr>
        <p:xfrm>
          <a:off x="2468880" y="2052638"/>
          <a:ext cx="8427720" cy="3455389"/>
        </p:xfrm>
        <a:graphic>
          <a:graphicData uri="http://schemas.openxmlformats.org/drawingml/2006/table">
            <a:tbl>
              <a:tblPr firstRow="1" bandRow="1">
                <a:tableStyleId>{5C22544A-7EE6-4342-B048-85BDC9FD1C3A}</a:tableStyleId>
              </a:tblPr>
              <a:tblGrid>
                <a:gridCol w="4213860">
                  <a:extLst>
                    <a:ext uri="{9D8B030D-6E8A-4147-A177-3AD203B41FA5}">
                      <a16:colId xmlns:a16="http://schemas.microsoft.com/office/drawing/2014/main" val="1757208120"/>
                    </a:ext>
                  </a:extLst>
                </a:gridCol>
                <a:gridCol w="4213860">
                  <a:extLst>
                    <a:ext uri="{9D8B030D-6E8A-4147-A177-3AD203B41FA5}">
                      <a16:colId xmlns:a16="http://schemas.microsoft.com/office/drawing/2014/main" val="1575409001"/>
                    </a:ext>
                  </a:extLst>
                </a:gridCol>
              </a:tblGrid>
              <a:tr h="544549">
                <a:tc>
                  <a:txBody>
                    <a:bodyPr/>
                    <a:lstStyle/>
                    <a:p>
                      <a:r>
                        <a:rPr lang="en-US" dirty="0"/>
                        <a:t>Concerns</a:t>
                      </a:r>
                    </a:p>
                  </a:txBody>
                  <a:tcPr/>
                </a:tc>
                <a:tc>
                  <a:txBody>
                    <a:bodyPr/>
                    <a:lstStyle/>
                    <a:p>
                      <a:r>
                        <a:rPr lang="en-US" dirty="0"/>
                        <a:t>Mitigations to Consider</a:t>
                      </a:r>
                    </a:p>
                  </a:txBody>
                  <a:tcPr/>
                </a:tc>
                <a:extLst>
                  <a:ext uri="{0D108BD9-81ED-4DB2-BD59-A6C34878D82A}">
                    <a16:rowId xmlns:a16="http://schemas.microsoft.com/office/drawing/2014/main" val="3083709690"/>
                  </a:ext>
                </a:extLst>
              </a:tr>
              <a:tr h="2622513">
                <a:tc>
                  <a:txBody>
                    <a:bodyPr/>
                    <a:lstStyle/>
                    <a:p>
                      <a:pPr eaLnBrk="0" hangingPunct="0"/>
                      <a:r>
                        <a:rPr lang="en-US" sz="1400" b="1" kern="1200" dirty="0">
                          <a:solidFill>
                            <a:schemeClr val="dk1"/>
                          </a:solidFill>
                          <a:effectLst/>
                          <a:latin typeface="+mn-lt"/>
                          <a:ea typeface="+mn-ea"/>
                          <a:cs typeface="+mn-cs"/>
                        </a:rPr>
                        <a:t>Noise.</a:t>
                      </a:r>
                      <a:endParaRPr lang="en-US" sz="1400" kern="1200" dirty="0">
                        <a:solidFill>
                          <a:schemeClr val="dk1"/>
                        </a:solidFill>
                        <a:effectLst/>
                        <a:latin typeface="+mn-lt"/>
                        <a:ea typeface="+mn-ea"/>
                        <a:cs typeface="+mn-cs"/>
                      </a:endParaRPr>
                    </a:p>
                    <a:p>
                      <a:pPr eaLnBrk="0" hangingPunct="0"/>
                      <a:r>
                        <a:rPr lang="en-US" sz="1400" kern="1200" dirty="0">
                          <a:solidFill>
                            <a:schemeClr val="dk1"/>
                          </a:solidFill>
                          <a:effectLst/>
                          <a:latin typeface="+mn-lt"/>
                          <a:ea typeface="+mn-ea"/>
                          <a:cs typeface="+mn-cs"/>
                        </a:rPr>
                        <a:t> </a:t>
                      </a:r>
                    </a:p>
                    <a:p>
                      <a:r>
                        <a:rPr lang="en-US" sz="1400" kern="1200" dirty="0">
                          <a:solidFill>
                            <a:schemeClr val="dk1"/>
                          </a:solidFill>
                          <a:effectLst/>
                          <a:latin typeface="Calibri" panose="020F0502020204030204" pitchFamily="34" charset="0"/>
                          <a:ea typeface="+mn-ea"/>
                          <a:cs typeface="Calibri" panose="020F0502020204030204" pitchFamily="34" charset="0"/>
                        </a:rPr>
                        <a:t>SEVs will create noise that will interfere with the quality of life in the surrounding neighborhood and will reduce property values.</a:t>
                      </a:r>
                      <a:endParaRPr lang="en-US" sz="1400" dirty="0">
                        <a:latin typeface="Calibri" panose="020F0502020204030204" pitchFamily="34" charset="0"/>
                        <a:cs typeface="Calibri" panose="020F0502020204030204" pitchFamily="34" charset="0"/>
                      </a:endParaRPr>
                    </a:p>
                  </a:txBody>
                  <a:tcPr/>
                </a:tc>
                <a:tc>
                  <a:txBody>
                    <a:bodyPr/>
                    <a:lstStyle/>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Set noise standards and method of enforcement.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Ensure sound is measured from several predetermined locations and monitored during the event.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Use professional sound surveyor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Have applicant pay for cost of survey and enforcement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Involve adjacent property owners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Generate noise ordinance for community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Check and enforce standards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Include neighbors in required sound test during SUP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hangingPunct="0">
                        <a:lnSpc>
                          <a:spcPct val="107000"/>
                        </a:lnSpc>
                        <a:spcBef>
                          <a:spcPts val="0"/>
                        </a:spcBef>
                        <a:spcAft>
                          <a:spcPts val="0"/>
                        </a:spcAft>
                        <a:tabLst>
                          <a:tab pos="520700" algn="l"/>
                        </a:tabLst>
                      </a:pPr>
                      <a:r>
                        <a:rPr lang="en-US" sz="11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9454002"/>
                  </a:ext>
                </a:extLst>
              </a:tr>
            </a:tbl>
          </a:graphicData>
        </a:graphic>
      </p:graphicFrame>
    </p:spTree>
    <p:extLst>
      <p:ext uri="{BB962C8B-B14F-4D97-AF65-F5344CB8AC3E}">
        <p14:creationId xmlns:p14="http://schemas.microsoft.com/office/powerpoint/2010/main" val="2174645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B7BD1-9C3B-4B2D-9F2A-ADD897775F45}"/>
              </a:ext>
            </a:extLst>
          </p:cNvPr>
          <p:cNvSpPr>
            <a:spLocks noGrp="1"/>
          </p:cNvSpPr>
          <p:nvPr>
            <p:ph type="title"/>
          </p:nvPr>
        </p:nvSpPr>
        <p:spPr/>
        <p:txBody>
          <a:bodyPr>
            <a:noAutofit/>
          </a:bodyPr>
          <a:lstStyle/>
          <a:p>
            <a:r>
              <a:rPr lang="en-US" sz="2800" b="1" dirty="0"/>
              <a:t>Challenges to Community from SEV and Strategies to Reduce or Mitigate Concerns:</a:t>
            </a:r>
            <a:endParaRPr lang="en-US" sz="2800" dirty="0"/>
          </a:p>
        </p:txBody>
      </p:sp>
      <p:graphicFrame>
        <p:nvGraphicFramePr>
          <p:cNvPr id="4" name="Content Placeholder 3">
            <a:extLst>
              <a:ext uri="{FF2B5EF4-FFF2-40B4-BE49-F238E27FC236}">
                <a16:creationId xmlns:a16="http://schemas.microsoft.com/office/drawing/2014/main" id="{6673D179-CC07-47FC-8881-A74A2AB0D6EE}"/>
              </a:ext>
            </a:extLst>
          </p:cNvPr>
          <p:cNvGraphicFramePr>
            <a:graphicFrameLocks noGrp="1"/>
          </p:cNvGraphicFramePr>
          <p:nvPr>
            <p:ph idx="1"/>
            <p:extLst>
              <p:ext uri="{D42A27DB-BD31-4B8C-83A1-F6EECF244321}">
                <p14:modId xmlns:p14="http://schemas.microsoft.com/office/powerpoint/2010/main" val="2512643191"/>
              </p:ext>
            </p:extLst>
          </p:nvPr>
        </p:nvGraphicFramePr>
        <p:xfrm>
          <a:off x="2773363" y="2052638"/>
          <a:ext cx="7796212" cy="4084257"/>
        </p:xfrm>
        <a:graphic>
          <a:graphicData uri="http://schemas.openxmlformats.org/drawingml/2006/table">
            <a:tbl>
              <a:tblPr firstRow="1" bandRow="1">
                <a:tableStyleId>{5C22544A-7EE6-4342-B048-85BDC9FD1C3A}</a:tableStyleId>
              </a:tblPr>
              <a:tblGrid>
                <a:gridCol w="1783397">
                  <a:extLst>
                    <a:ext uri="{9D8B030D-6E8A-4147-A177-3AD203B41FA5}">
                      <a16:colId xmlns:a16="http://schemas.microsoft.com/office/drawing/2014/main" val="548155877"/>
                    </a:ext>
                  </a:extLst>
                </a:gridCol>
                <a:gridCol w="6012815">
                  <a:extLst>
                    <a:ext uri="{9D8B030D-6E8A-4147-A177-3AD203B41FA5}">
                      <a16:colId xmlns:a16="http://schemas.microsoft.com/office/drawing/2014/main" val="851861539"/>
                    </a:ext>
                  </a:extLst>
                </a:gridCol>
              </a:tblGrid>
              <a:tr h="370840">
                <a:tc>
                  <a:txBody>
                    <a:bodyPr/>
                    <a:lstStyle/>
                    <a:p>
                      <a:r>
                        <a:rPr lang="en-US" sz="1400" dirty="0"/>
                        <a:t>Concerns</a:t>
                      </a:r>
                    </a:p>
                  </a:txBody>
                  <a:tcPr/>
                </a:tc>
                <a:tc>
                  <a:txBody>
                    <a:bodyPr/>
                    <a:lstStyle/>
                    <a:p>
                      <a:r>
                        <a:rPr lang="en-US" sz="1400" dirty="0"/>
                        <a:t>Mitigations:</a:t>
                      </a:r>
                    </a:p>
                  </a:txBody>
                  <a:tcPr/>
                </a:tc>
                <a:extLst>
                  <a:ext uri="{0D108BD9-81ED-4DB2-BD59-A6C34878D82A}">
                    <a16:rowId xmlns:a16="http://schemas.microsoft.com/office/drawing/2014/main" val="2428710499"/>
                  </a:ext>
                </a:extLst>
              </a:tr>
              <a:tr h="370840">
                <a:tc>
                  <a:txBody>
                    <a:bodyPr/>
                    <a:lstStyle/>
                    <a:p>
                      <a:pPr marL="0" marR="0" eaLnBrk="0" hangingPunct="0">
                        <a:lnSpc>
                          <a:spcPct val="107000"/>
                        </a:lnSpc>
                        <a:spcBef>
                          <a:spcPts val="0"/>
                        </a:spcBef>
                        <a:spcAft>
                          <a:spcPts val="800"/>
                        </a:spcAft>
                        <a:tabLst>
                          <a:tab pos="520700" algn="l"/>
                        </a:tabLst>
                      </a:pPr>
                      <a:r>
                        <a:rPr lang="en-US" sz="1600" b="1" dirty="0">
                          <a:effectLst/>
                          <a:latin typeface="Calibri" panose="020F0502020204030204" pitchFamily="34" charset="0"/>
                          <a:ea typeface="Calibri" panose="020F0502020204030204" pitchFamily="34" charset="0"/>
                          <a:cs typeface="Calibri" panose="020F0502020204030204" pitchFamily="34" charset="0"/>
                        </a:rPr>
                        <a:t>Location of SEVs.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hangingPunct="0">
                        <a:lnSpc>
                          <a:spcPct val="107000"/>
                        </a:lnSpc>
                        <a:spcBef>
                          <a:spcPts val="0"/>
                        </a:spcBef>
                        <a:spcAft>
                          <a:spcPts val="800"/>
                        </a:spcAft>
                        <a:tabLst>
                          <a:tab pos="520700" algn="l"/>
                        </a:tabLst>
                      </a:pP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a:effectLst/>
                          <a:latin typeface="Calibri" panose="020F0502020204030204" pitchFamily="34" charset="0"/>
                          <a:ea typeface="Calibri" panose="020F0502020204030204" pitchFamily="34" charset="0"/>
                        </a:rPr>
                        <a:t>SEV’s create safety concerns for the community, create unwanted noise and light pollution, are a burden on MT infrastructure </a:t>
                      </a:r>
                      <a:endParaRPr lang="en-US" sz="1600" dirty="0"/>
                    </a:p>
                  </a:txBody>
                  <a:tcPr/>
                </a:tc>
                <a:tc>
                  <a:txBody>
                    <a:bodyPr/>
                    <a:lstStyle/>
                    <a:p>
                      <a:pPr marL="342900" marR="0" lvl="0" indent="-342900" eaLnBrk="0" hangingPunct="0">
                        <a:lnSpc>
                          <a:spcPct val="107000"/>
                        </a:lnSpc>
                        <a:spcBef>
                          <a:spcPts val="0"/>
                        </a:spcBef>
                        <a:spcAft>
                          <a:spcPts val="800"/>
                        </a:spcAft>
                        <a:buFont typeface="Arial" panose="020B0604020202020204" pitchFamily="34" charset="0"/>
                        <a:buChar char="•"/>
                        <a:tabLst>
                          <a:tab pos="457200" algn="l"/>
                          <a:tab pos="520700" algn="l"/>
                        </a:tabLst>
                      </a:pPr>
                      <a:r>
                        <a:rPr lang="en-US" sz="1600" dirty="0">
                          <a:effectLst/>
                          <a:latin typeface="Calibri" panose="020F0502020204030204" pitchFamily="34" charset="0"/>
                          <a:ea typeface="Calibri" panose="020F0502020204030204" pitchFamily="34" charset="0"/>
                          <a:cs typeface="Calibri" panose="020F0502020204030204" pitchFamily="34" charset="0"/>
                        </a:rPr>
                        <a:t>SEVs should not be allowed in residential districts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800"/>
                        </a:spcAft>
                        <a:buFont typeface="Arial" panose="020B0604020202020204" pitchFamily="34" charset="0"/>
                        <a:buChar char="•"/>
                        <a:tabLst>
                          <a:tab pos="457200" algn="l"/>
                          <a:tab pos="520700" algn="l"/>
                        </a:tabLst>
                      </a:pPr>
                      <a:r>
                        <a:rPr lang="en-US" sz="1600" dirty="0">
                          <a:effectLst/>
                          <a:latin typeface="Calibri" panose="020F0502020204030204" pitchFamily="34" charset="0"/>
                          <a:ea typeface="Calibri" panose="020F0502020204030204" pitchFamily="34" charset="0"/>
                          <a:cs typeface="Calibri" panose="020F0502020204030204" pitchFamily="34" charset="0"/>
                        </a:rPr>
                        <a:t>Parcel size should be 25 acres; however, the event location should be reviewed using a formula which considers the parcel size and configuration, location of neighbors, vegetation, applicant’s plan for traffic and pedestrian safety, sound and light control, quality of roads for event access, and fire/safety codes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800"/>
                        </a:spcAft>
                        <a:buFont typeface="Arial" panose="020B0604020202020204" pitchFamily="34" charset="0"/>
                        <a:buChar char="•"/>
                        <a:tabLst>
                          <a:tab pos="457200" algn="l"/>
                          <a:tab pos="520700" algn="l"/>
                        </a:tabLst>
                      </a:pPr>
                      <a:r>
                        <a:rPr lang="en-US" sz="1600" dirty="0">
                          <a:effectLst/>
                          <a:latin typeface="Calibri" panose="020F0502020204030204" pitchFamily="34" charset="0"/>
                          <a:ea typeface="Calibri" panose="020F0502020204030204" pitchFamily="34" charset="0"/>
                          <a:cs typeface="Calibri" panose="020F0502020204030204" pitchFamily="34" charset="0"/>
                        </a:rPr>
                        <a:t>Event must not restrict business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800"/>
                        </a:spcAft>
                        <a:buFont typeface="Arial" panose="020B0604020202020204" pitchFamily="34" charset="0"/>
                        <a:buChar char="•"/>
                        <a:tabLst>
                          <a:tab pos="457200" algn="l"/>
                          <a:tab pos="520700" algn="l"/>
                        </a:tabLst>
                      </a:pPr>
                      <a:r>
                        <a:rPr lang="en-US" sz="1600" dirty="0">
                          <a:effectLst/>
                          <a:latin typeface="Calibri" panose="020F0502020204030204" pitchFamily="34" charset="0"/>
                          <a:ea typeface="Calibri" panose="020F0502020204030204" pitchFamily="34" charset="0"/>
                          <a:cs typeface="Calibri" panose="020F0502020204030204" pitchFamily="34" charset="0"/>
                        </a:rPr>
                        <a:t>SEVs should be allowed in business districts; however, use regulations should be tailored to the district and SEV location</a:t>
                      </a:r>
                    </a:p>
                    <a:p>
                      <a:pPr marL="342900" marR="0" lvl="0" indent="-342900" eaLnBrk="0" hangingPunct="0">
                        <a:lnSpc>
                          <a:spcPct val="107000"/>
                        </a:lnSpc>
                        <a:spcBef>
                          <a:spcPts val="0"/>
                        </a:spcBef>
                        <a:spcAft>
                          <a:spcPts val="800"/>
                        </a:spcAft>
                        <a:buFont typeface="Arial" panose="020B0604020202020204" pitchFamily="34" charset="0"/>
                        <a:buChar char="•"/>
                        <a:tabLst>
                          <a:tab pos="457200" algn="l"/>
                          <a:tab pos="520700" algn="l"/>
                        </a:tabLst>
                      </a:pPr>
                      <a:r>
                        <a:rPr lang="en-US" sz="1600" dirty="0">
                          <a:effectLst/>
                          <a:latin typeface="Calibri" panose="020F0502020204030204" pitchFamily="34" charset="0"/>
                          <a:ea typeface="Calibri" panose="020F0502020204030204" pitchFamily="34" charset="0"/>
                          <a:cs typeface="Calibri" panose="020F0502020204030204" pitchFamily="34" charset="0"/>
                        </a:rPr>
                        <a:t>SEVs should be enclosed in permanent buildings in business districts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a:txBody>
                  <a:tcPr/>
                </a:tc>
                <a:extLst>
                  <a:ext uri="{0D108BD9-81ED-4DB2-BD59-A6C34878D82A}">
                    <a16:rowId xmlns:a16="http://schemas.microsoft.com/office/drawing/2014/main" val="2514525047"/>
                  </a:ext>
                </a:extLst>
              </a:tr>
            </a:tbl>
          </a:graphicData>
        </a:graphic>
      </p:graphicFrame>
    </p:spTree>
    <p:extLst>
      <p:ext uri="{BB962C8B-B14F-4D97-AF65-F5344CB8AC3E}">
        <p14:creationId xmlns:p14="http://schemas.microsoft.com/office/powerpoint/2010/main" val="2517183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719A6-DE72-4E98-B09A-872ECBBDF5F6}"/>
              </a:ext>
            </a:extLst>
          </p:cNvPr>
          <p:cNvSpPr>
            <a:spLocks noGrp="1"/>
          </p:cNvSpPr>
          <p:nvPr>
            <p:ph type="title"/>
          </p:nvPr>
        </p:nvSpPr>
        <p:spPr/>
        <p:txBody>
          <a:bodyPr/>
          <a:lstStyle/>
          <a:p>
            <a:r>
              <a:rPr lang="en-US" sz="2800" b="1" dirty="0">
                <a:solidFill>
                  <a:prstClr val="white"/>
                </a:solidFill>
              </a:rPr>
              <a:t>Challenges to Community from SEV and Strategies to Reduce or Mitigate Concerns:</a:t>
            </a:r>
            <a:endParaRPr lang="en-US" dirty="0"/>
          </a:p>
        </p:txBody>
      </p:sp>
      <p:graphicFrame>
        <p:nvGraphicFramePr>
          <p:cNvPr id="4" name="Content Placeholder 3">
            <a:extLst>
              <a:ext uri="{FF2B5EF4-FFF2-40B4-BE49-F238E27FC236}">
                <a16:creationId xmlns:a16="http://schemas.microsoft.com/office/drawing/2014/main" id="{A5E04266-844C-4271-AFC2-CE592AEE5130}"/>
              </a:ext>
            </a:extLst>
          </p:cNvPr>
          <p:cNvGraphicFramePr>
            <a:graphicFrameLocks noGrp="1"/>
          </p:cNvGraphicFramePr>
          <p:nvPr>
            <p:ph idx="1"/>
            <p:extLst>
              <p:ext uri="{D42A27DB-BD31-4B8C-83A1-F6EECF244321}">
                <p14:modId xmlns:p14="http://schemas.microsoft.com/office/powerpoint/2010/main" val="3517862387"/>
              </p:ext>
            </p:extLst>
          </p:nvPr>
        </p:nvGraphicFramePr>
        <p:xfrm>
          <a:off x="2773363" y="2052638"/>
          <a:ext cx="7796212" cy="3328416"/>
        </p:xfrm>
        <a:graphic>
          <a:graphicData uri="http://schemas.openxmlformats.org/drawingml/2006/table">
            <a:tbl>
              <a:tblPr firstRow="1" bandRow="1">
                <a:tableStyleId>{5C22544A-7EE6-4342-B048-85BDC9FD1C3A}</a:tableStyleId>
              </a:tblPr>
              <a:tblGrid>
                <a:gridCol w="1943417">
                  <a:extLst>
                    <a:ext uri="{9D8B030D-6E8A-4147-A177-3AD203B41FA5}">
                      <a16:colId xmlns:a16="http://schemas.microsoft.com/office/drawing/2014/main" val="3537534917"/>
                    </a:ext>
                  </a:extLst>
                </a:gridCol>
                <a:gridCol w="5852795">
                  <a:extLst>
                    <a:ext uri="{9D8B030D-6E8A-4147-A177-3AD203B41FA5}">
                      <a16:colId xmlns:a16="http://schemas.microsoft.com/office/drawing/2014/main" val="291068874"/>
                    </a:ext>
                  </a:extLst>
                </a:gridCol>
              </a:tblGrid>
              <a:tr h="370840">
                <a:tc>
                  <a:txBody>
                    <a:bodyPr/>
                    <a:lstStyle/>
                    <a:p>
                      <a:r>
                        <a:rPr lang="en-US" dirty="0"/>
                        <a:t>Concerns:</a:t>
                      </a:r>
                    </a:p>
                  </a:txBody>
                  <a:tcPr/>
                </a:tc>
                <a:tc>
                  <a:txBody>
                    <a:bodyPr/>
                    <a:lstStyle/>
                    <a:p>
                      <a:r>
                        <a:rPr lang="en-US" dirty="0"/>
                        <a:t>Mitigations:</a:t>
                      </a:r>
                    </a:p>
                  </a:txBody>
                  <a:tcPr/>
                </a:tc>
                <a:extLst>
                  <a:ext uri="{0D108BD9-81ED-4DB2-BD59-A6C34878D82A}">
                    <a16:rowId xmlns:a16="http://schemas.microsoft.com/office/drawing/2014/main" val="3725313664"/>
                  </a:ext>
                </a:extLst>
              </a:tr>
              <a:tr h="370840">
                <a:tc>
                  <a:txBody>
                    <a:bodyPr/>
                    <a:lstStyle/>
                    <a:p>
                      <a:pPr marL="0" marR="0" eaLnBrk="0" hangingPunct="0">
                        <a:lnSpc>
                          <a:spcPct val="107000"/>
                        </a:lnSpc>
                        <a:spcBef>
                          <a:spcPts val="0"/>
                        </a:spcBef>
                        <a:spcAft>
                          <a:spcPts val="0"/>
                        </a:spcAft>
                        <a:tabLst>
                          <a:tab pos="520700" algn="l"/>
                        </a:tabLst>
                      </a:pPr>
                      <a:r>
                        <a:rPr lang="en-US" sz="1400" b="1" dirty="0">
                          <a:effectLst/>
                          <a:latin typeface="Calibri" panose="020F0502020204030204" pitchFamily="34" charset="0"/>
                          <a:ea typeface="Calibri" panose="020F0502020204030204" pitchFamily="34" charset="0"/>
                          <a:cs typeface="Calibri" panose="020F0502020204030204" pitchFamily="34" charset="0"/>
                        </a:rPr>
                        <a:t>Operations.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hangingPunct="0">
                        <a:lnSpc>
                          <a:spcPct val="107000"/>
                        </a:lnSpc>
                        <a:spcBef>
                          <a:spcPts val="0"/>
                        </a:spcBef>
                        <a:spcAft>
                          <a:spcPts val="0"/>
                        </a:spcAft>
                        <a:tabLst>
                          <a:tab pos="520700" algn="l"/>
                        </a:tabLst>
                      </a:pPr>
                      <a:r>
                        <a:rPr lang="en-US" sz="1400" b="1" dirty="0">
                          <a:effectLst/>
                          <a:latin typeface="Calibri" panose="020F0502020204030204" pitchFamily="34" charset="0"/>
                          <a:ea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hangingPunct="0">
                        <a:lnSpc>
                          <a:spcPct val="107000"/>
                        </a:lnSpc>
                        <a:spcBef>
                          <a:spcPts val="0"/>
                        </a:spcBef>
                        <a:spcAft>
                          <a:spcPts val="0"/>
                        </a:spcAft>
                        <a:tabLst>
                          <a:tab pos="52070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SEV operations reduce neighborhood quality of life, create traffic and other hazards and can’t be controlled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SEV must have a plan that meets MT requirements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All events must have the owner on site or an event manager that has authority to act to counter concerns identified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Accurately dimensioned site plan with all physical elements of the event identified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No hotels, camping, RV’s allowed without SUP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No pre or post event dinners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Limit operations from 10 AM to 10 PM with 1 hour for clean up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Max attendance determined by parcel size and configuration; roads and ingress and egress concerns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Event frequency regulated.  Limit to 12/year, 2 per month with a minimum of 5 days in between events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eaLnBrk="0" hangingPunct="0">
                        <a:lnSpc>
                          <a:spcPct val="107000"/>
                        </a:lnSpc>
                        <a:spcBef>
                          <a:spcPts val="0"/>
                        </a:spcBef>
                        <a:spcAft>
                          <a:spcPts val="0"/>
                        </a:spcAft>
                        <a:tabLst>
                          <a:tab pos="520700" algn="l"/>
                        </a:tabLst>
                      </a:pPr>
                      <a:r>
                        <a:rPr lang="en-US" sz="1400" dirty="0">
                          <a:effectLst/>
                          <a:latin typeface="Calibri" panose="020F0502020204030204" pitchFamily="34" charset="0"/>
                          <a:ea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079546"/>
                  </a:ext>
                </a:extLst>
              </a:tr>
            </a:tbl>
          </a:graphicData>
        </a:graphic>
      </p:graphicFrame>
    </p:spTree>
    <p:extLst>
      <p:ext uri="{BB962C8B-B14F-4D97-AF65-F5344CB8AC3E}">
        <p14:creationId xmlns:p14="http://schemas.microsoft.com/office/powerpoint/2010/main" val="14294018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69E30-269B-43E7-B1E5-3C617033FD7D}"/>
              </a:ext>
            </a:extLst>
          </p:cNvPr>
          <p:cNvSpPr>
            <a:spLocks noGrp="1"/>
          </p:cNvSpPr>
          <p:nvPr>
            <p:ph type="title"/>
          </p:nvPr>
        </p:nvSpPr>
        <p:spPr/>
        <p:txBody>
          <a:bodyPr/>
          <a:lstStyle/>
          <a:p>
            <a:r>
              <a:rPr lang="en-US" sz="2800" b="1" dirty="0">
                <a:solidFill>
                  <a:prstClr val="white"/>
                </a:solidFill>
              </a:rPr>
              <a:t>Challenges to Community from SEV and Strategies to Reduce or Mitigate Concerns:</a:t>
            </a:r>
            <a:endParaRPr lang="en-US" dirty="0"/>
          </a:p>
        </p:txBody>
      </p:sp>
      <p:graphicFrame>
        <p:nvGraphicFramePr>
          <p:cNvPr id="4" name="Content Placeholder 3">
            <a:extLst>
              <a:ext uri="{FF2B5EF4-FFF2-40B4-BE49-F238E27FC236}">
                <a16:creationId xmlns:a16="http://schemas.microsoft.com/office/drawing/2014/main" id="{894A1721-1A5F-47AA-9080-5034CF407E4D}"/>
              </a:ext>
            </a:extLst>
          </p:cNvPr>
          <p:cNvGraphicFramePr>
            <a:graphicFrameLocks noGrp="1"/>
          </p:cNvGraphicFramePr>
          <p:nvPr>
            <p:ph idx="1"/>
            <p:extLst>
              <p:ext uri="{D42A27DB-BD31-4B8C-83A1-F6EECF244321}">
                <p14:modId xmlns:p14="http://schemas.microsoft.com/office/powerpoint/2010/main" val="2052194059"/>
              </p:ext>
            </p:extLst>
          </p:nvPr>
        </p:nvGraphicFramePr>
        <p:xfrm>
          <a:off x="2773363" y="2052638"/>
          <a:ext cx="7796212" cy="4401502"/>
        </p:xfrm>
        <a:graphic>
          <a:graphicData uri="http://schemas.openxmlformats.org/drawingml/2006/table">
            <a:tbl>
              <a:tblPr firstRow="1" bandRow="1">
                <a:tableStyleId>{5C22544A-7EE6-4342-B048-85BDC9FD1C3A}</a:tableStyleId>
              </a:tblPr>
              <a:tblGrid>
                <a:gridCol w="2240597">
                  <a:extLst>
                    <a:ext uri="{9D8B030D-6E8A-4147-A177-3AD203B41FA5}">
                      <a16:colId xmlns:a16="http://schemas.microsoft.com/office/drawing/2014/main" val="1158249225"/>
                    </a:ext>
                  </a:extLst>
                </a:gridCol>
                <a:gridCol w="5555615">
                  <a:extLst>
                    <a:ext uri="{9D8B030D-6E8A-4147-A177-3AD203B41FA5}">
                      <a16:colId xmlns:a16="http://schemas.microsoft.com/office/drawing/2014/main" val="2069684047"/>
                    </a:ext>
                  </a:extLst>
                </a:gridCol>
              </a:tblGrid>
              <a:tr h="567873">
                <a:tc>
                  <a:txBody>
                    <a:bodyPr/>
                    <a:lstStyle/>
                    <a:p>
                      <a:r>
                        <a:rPr lang="en-US" dirty="0"/>
                        <a:t>Concerns:</a:t>
                      </a:r>
                    </a:p>
                  </a:txBody>
                  <a:tcPr/>
                </a:tc>
                <a:tc>
                  <a:txBody>
                    <a:bodyPr/>
                    <a:lstStyle/>
                    <a:p>
                      <a:r>
                        <a:rPr lang="en-US" dirty="0"/>
                        <a:t>Mitigations:</a:t>
                      </a:r>
                    </a:p>
                  </a:txBody>
                  <a:tcPr/>
                </a:tc>
                <a:extLst>
                  <a:ext uri="{0D108BD9-81ED-4DB2-BD59-A6C34878D82A}">
                    <a16:rowId xmlns:a16="http://schemas.microsoft.com/office/drawing/2014/main" val="1627843686"/>
                  </a:ext>
                </a:extLst>
              </a:tr>
              <a:tr h="3833629">
                <a:tc>
                  <a:txBody>
                    <a:bodyPr/>
                    <a:lstStyle/>
                    <a:p>
                      <a:pPr marL="0" marR="0" eaLnBrk="0" hangingPunct="0">
                        <a:lnSpc>
                          <a:spcPct val="107000"/>
                        </a:lnSpc>
                        <a:spcBef>
                          <a:spcPts val="0"/>
                        </a:spcBef>
                        <a:spcAft>
                          <a:spcPts val="800"/>
                        </a:spcAft>
                        <a:tabLst>
                          <a:tab pos="520700" algn="l"/>
                        </a:tabLst>
                      </a:pPr>
                      <a:r>
                        <a:rPr lang="en-US" sz="1800" b="1" dirty="0">
                          <a:effectLst/>
                          <a:latin typeface="Calibri" panose="020F0502020204030204" pitchFamily="34" charset="0"/>
                          <a:ea typeface="Calibri" panose="020F0502020204030204" pitchFamily="34" charset="0"/>
                          <a:cs typeface="Calibri" panose="020F0502020204030204" pitchFamily="34" charset="0"/>
                        </a:rPr>
                        <a:t>Enforcement.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hangingPunct="0">
                        <a:lnSpc>
                          <a:spcPct val="107000"/>
                        </a:lnSpc>
                        <a:spcBef>
                          <a:spcPts val="0"/>
                        </a:spcBef>
                        <a:spcAft>
                          <a:spcPts val="800"/>
                        </a:spcAft>
                        <a:tabLst>
                          <a:tab pos="520700" algn="l"/>
                        </a:tabLs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rPr>
                        <a:t>SEVs once permitted will ignore requirements. There is no mechanism of enforcement</a:t>
                      </a:r>
                      <a:endParaRPr lang="en-US" dirty="0"/>
                    </a:p>
                  </a:txBody>
                  <a:tcPr/>
                </a:tc>
                <a:tc>
                  <a:txBody>
                    <a:bodyPr/>
                    <a:lstStyle/>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600" dirty="0">
                          <a:effectLst/>
                          <a:latin typeface="Calibri" panose="020F0502020204030204" pitchFamily="34" charset="0"/>
                          <a:ea typeface="Calibri" panose="020F0502020204030204" pitchFamily="34" charset="0"/>
                          <a:cs typeface="Calibri" panose="020F0502020204030204" pitchFamily="34" charset="0"/>
                        </a:rPr>
                        <a:t>Create an enforceable contract with applicant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600" dirty="0">
                          <a:effectLst/>
                          <a:latin typeface="Calibri" panose="020F0502020204030204" pitchFamily="34" charset="0"/>
                          <a:ea typeface="Calibri" panose="020F0502020204030204" pitchFamily="34" charset="0"/>
                          <a:cs typeface="Calibri" panose="020F0502020204030204" pitchFamily="34" charset="0"/>
                        </a:rPr>
                        <a:t>Set up fines associated with infractions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600" dirty="0">
                          <a:effectLst/>
                          <a:latin typeface="Calibri" panose="020F0502020204030204" pitchFamily="34" charset="0"/>
                          <a:ea typeface="Calibri" panose="020F0502020204030204" pitchFamily="34" charset="0"/>
                          <a:cs typeface="Calibri" panose="020F0502020204030204" pitchFamily="34" charset="0"/>
                        </a:rPr>
                        <a:t>3 infractions in one event SUP not renewed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600" dirty="0">
                          <a:effectLst/>
                          <a:latin typeface="Calibri" panose="020F0502020204030204" pitchFamily="34" charset="0"/>
                          <a:ea typeface="Calibri" panose="020F0502020204030204" pitchFamily="34" charset="0"/>
                          <a:cs typeface="Calibri" panose="020F0502020204030204" pitchFamily="34" charset="0"/>
                        </a:rPr>
                        <a:t>Applicant/owner should be at event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600" dirty="0">
                          <a:effectLst/>
                          <a:latin typeface="Calibri" panose="020F0502020204030204" pitchFamily="34" charset="0"/>
                          <a:ea typeface="Calibri" panose="020F0502020204030204" pitchFamily="34" charset="0"/>
                          <a:cs typeface="Calibri" panose="020F0502020204030204" pitchFamily="34" charset="0"/>
                        </a:rPr>
                        <a:t>Create “event description form” and review 10 days before with applicant.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600" dirty="0">
                          <a:effectLst/>
                          <a:latin typeface="Calibri" panose="020F0502020204030204" pitchFamily="34" charset="0"/>
                          <a:ea typeface="Calibri" panose="020F0502020204030204" pitchFamily="34" charset="0"/>
                          <a:cs typeface="Calibri" panose="020F0502020204030204" pitchFamily="34" charset="0"/>
                        </a:rPr>
                        <a:t>Hire constable or event enforcement person.  Use SUP fee to pay for constable.  He or she should be on call 24/7 and the primary governmental POC for all complaints. His or her # should be available on the web and posted on a sign at the event. The constable must be trained and deputized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600" dirty="0">
                          <a:effectLst/>
                          <a:latin typeface="Calibri" panose="020F0502020204030204" pitchFamily="34" charset="0"/>
                          <a:ea typeface="Calibri" panose="020F0502020204030204" pitchFamily="34" charset="0"/>
                          <a:cs typeface="Calibri" panose="020F0502020204030204" pitchFamily="34" charset="0"/>
                        </a:rPr>
                        <a:t>Require single point of contact from applicant for the event.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sz="1600" dirty="0">
                          <a:effectLst/>
                          <a:latin typeface="Calibri" panose="020F0502020204030204" pitchFamily="34" charset="0"/>
                          <a:ea typeface="Calibri" panose="020F0502020204030204" pitchFamily="34" charset="0"/>
                          <a:cs typeface="Calibri" panose="020F0502020204030204" pitchFamily="34" charset="0"/>
                        </a:rPr>
                        <a:t>Have failures to correct problems recorded and influence future applications by applicant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6129499"/>
                  </a:ext>
                </a:extLst>
              </a:tr>
            </a:tbl>
          </a:graphicData>
        </a:graphic>
      </p:graphicFrame>
    </p:spTree>
    <p:extLst>
      <p:ext uri="{BB962C8B-B14F-4D97-AF65-F5344CB8AC3E}">
        <p14:creationId xmlns:p14="http://schemas.microsoft.com/office/powerpoint/2010/main" val="3179536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C6150-EDF1-4113-90A9-6961DA05A54E}"/>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F50CDB29-ABCE-4DC3-8760-95F786E23FC8}"/>
              </a:ext>
            </a:extLst>
          </p:cNvPr>
          <p:cNvSpPr>
            <a:spLocks noGrp="1"/>
          </p:cNvSpPr>
          <p:nvPr>
            <p:ph idx="1"/>
          </p:nvPr>
        </p:nvSpPr>
        <p:spPr/>
        <p:txBody>
          <a:bodyPr>
            <a:normAutofit fontScale="85000" lnSpcReduction="10000"/>
          </a:bodyPr>
          <a:lstStyle/>
          <a:p>
            <a:r>
              <a:rPr lang="en-US" dirty="0"/>
              <a:t>Currently no SEV regulations in MT, per se.  </a:t>
            </a:r>
          </a:p>
          <a:p>
            <a:pPr lvl="1"/>
            <a:r>
              <a:rPr lang="en-US" dirty="0"/>
              <a:t>Lack of clear SEV definition has created opportunity for residents to hold SEV for profit without permits</a:t>
            </a:r>
          </a:p>
          <a:p>
            <a:pPr lvl="1"/>
            <a:r>
              <a:rPr lang="en-US" dirty="0"/>
              <a:t>SEV allowed by SUP since 1969 </a:t>
            </a:r>
          </a:p>
          <a:p>
            <a:pPr lvl="1"/>
            <a:r>
              <a:rPr lang="en-US" dirty="0"/>
              <a:t>ZBA has within the past several years approved SEV permits for 2234 Lucas Ave, 3805 Main St and 2585 State Route 209</a:t>
            </a:r>
          </a:p>
          <a:p>
            <a:pPr lvl="1"/>
            <a:r>
              <a:rPr lang="en-US" dirty="0"/>
              <a:t>SEV of a “For Profit Wedding Event” approved as a “Limited Service Eating Establishment” on Mill Dam road</a:t>
            </a:r>
          </a:p>
          <a:p>
            <a:pPr lvl="2"/>
            <a:r>
              <a:rPr lang="en-US" dirty="0"/>
              <a:t>Appealed by neighbor</a:t>
            </a:r>
          </a:p>
          <a:p>
            <a:pPr lvl="2"/>
            <a:r>
              <a:rPr lang="en-US" dirty="0"/>
              <a:t>ZBA upheld the appeal as Marbletown Counsel opined that a decision by the ZBA to overturn the appeal would not stand up in court due to lack of SEV specific regulations</a:t>
            </a:r>
          </a:p>
          <a:p>
            <a:endParaRPr lang="en-US" dirty="0"/>
          </a:p>
        </p:txBody>
      </p:sp>
    </p:spTree>
    <p:extLst>
      <p:ext uri="{BB962C8B-B14F-4D97-AF65-F5344CB8AC3E}">
        <p14:creationId xmlns:p14="http://schemas.microsoft.com/office/powerpoint/2010/main" val="883000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083FC-AC39-40F1-B0E8-B61060CD94D1}"/>
              </a:ext>
            </a:extLst>
          </p:cNvPr>
          <p:cNvSpPr>
            <a:spLocks noGrp="1"/>
          </p:cNvSpPr>
          <p:nvPr>
            <p:ph type="title"/>
          </p:nvPr>
        </p:nvSpPr>
        <p:spPr/>
        <p:txBody>
          <a:bodyPr/>
          <a:lstStyle/>
          <a:p>
            <a:r>
              <a:rPr lang="en-US" sz="2800" b="1" dirty="0">
                <a:solidFill>
                  <a:prstClr val="white"/>
                </a:solidFill>
              </a:rPr>
              <a:t>Challenges to Community from SEV and Strategies to Reduce or Mitigate Concerns:</a:t>
            </a:r>
            <a:endParaRPr lang="en-US" dirty="0"/>
          </a:p>
        </p:txBody>
      </p:sp>
      <p:graphicFrame>
        <p:nvGraphicFramePr>
          <p:cNvPr id="4" name="Content Placeholder 3">
            <a:extLst>
              <a:ext uri="{FF2B5EF4-FFF2-40B4-BE49-F238E27FC236}">
                <a16:creationId xmlns:a16="http://schemas.microsoft.com/office/drawing/2014/main" id="{21FD17BE-1B6B-4BEC-9257-59F1C1F306CF}"/>
              </a:ext>
            </a:extLst>
          </p:cNvPr>
          <p:cNvGraphicFramePr>
            <a:graphicFrameLocks noGrp="1"/>
          </p:cNvGraphicFramePr>
          <p:nvPr>
            <p:ph idx="1"/>
            <p:extLst>
              <p:ext uri="{D42A27DB-BD31-4B8C-83A1-F6EECF244321}">
                <p14:modId xmlns:p14="http://schemas.microsoft.com/office/powerpoint/2010/main" val="2004417357"/>
              </p:ext>
            </p:extLst>
          </p:nvPr>
        </p:nvGraphicFramePr>
        <p:xfrm>
          <a:off x="2773363" y="2052638"/>
          <a:ext cx="7796212" cy="1680337"/>
        </p:xfrm>
        <a:graphic>
          <a:graphicData uri="http://schemas.openxmlformats.org/drawingml/2006/table">
            <a:tbl>
              <a:tblPr firstRow="1" bandRow="1">
                <a:tableStyleId>{5C22544A-7EE6-4342-B048-85BDC9FD1C3A}</a:tableStyleId>
              </a:tblPr>
              <a:tblGrid>
                <a:gridCol w="3898106">
                  <a:extLst>
                    <a:ext uri="{9D8B030D-6E8A-4147-A177-3AD203B41FA5}">
                      <a16:colId xmlns:a16="http://schemas.microsoft.com/office/drawing/2014/main" val="3724834270"/>
                    </a:ext>
                  </a:extLst>
                </a:gridCol>
                <a:gridCol w="3898106">
                  <a:extLst>
                    <a:ext uri="{9D8B030D-6E8A-4147-A177-3AD203B41FA5}">
                      <a16:colId xmlns:a16="http://schemas.microsoft.com/office/drawing/2014/main" val="4079918631"/>
                    </a:ext>
                  </a:extLst>
                </a:gridCol>
              </a:tblGrid>
              <a:tr h="370840">
                <a:tc>
                  <a:txBody>
                    <a:bodyPr/>
                    <a:lstStyle/>
                    <a:p>
                      <a:r>
                        <a:rPr lang="en-US" dirty="0"/>
                        <a:t>Concerns:</a:t>
                      </a:r>
                    </a:p>
                  </a:txBody>
                  <a:tcPr/>
                </a:tc>
                <a:tc>
                  <a:txBody>
                    <a:bodyPr/>
                    <a:lstStyle/>
                    <a:p>
                      <a:r>
                        <a:rPr lang="en-US" dirty="0"/>
                        <a:t>Mitigations:</a:t>
                      </a:r>
                    </a:p>
                  </a:txBody>
                  <a:tcPr/>
                </a:tc>
                <a:extLst>
                  <a:ext uri="{0D108BD9-81ED-4DB2-BD59-A6C34878D82A}">
                    <a16:rowId xmlns:a16="http://schemas.microsoft.com/office/drawing/2014/main" val="2853762917"/>
                  </a:ext>
                </a:extLst>
              </a:tr>
              <a:tr h="370840">
                <a:tc>
                  <a:txBody>
                    <a:bodyPr/>
                    <a:lstStyle/>
                    <a:p>
                      <a:pPr marL="0" marR="0" eaLnBrk="0" hangingPunct="0">
                        <a:lnSpc>
                          <a:spcPct val="107000"/>
                        </a:lnSpc>
                        <a:spcBef>
                          <a:spcPts val="0"/>
                        </a:spcBef>
                        <a:spcAft>
                          <a:spcPts val="800"/>
                        </a:spcAft>
                        <a:tabLst>
                          <a:tab pos="520700" algn="l"/>
                        </a:tabLst>
                      </a:pPr>
                      <a:r>
                        <a:rPr lang="en-US" sz="1800" b="1" dirty="0">
                          <a:effectLst/>
                          <a:latin typeface="Calibri" panose="020F0502020204030204" pitchFamily="34" charset="0"/>
                          <a:ea typeface="Calibri" panose="020F0502020204030204" pitchFamily="34" charset="0"/>
                          <a:cs typeface="Calibri" panose="020F0502020204030204" pitchFamily="34" charset="0"/>
                        </a:rPr>
                        <a:t>Public Information.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rPr>
                        <a:t>There is no mechanism to alert the public of future events or the details on approved events.</a:t>
                      </a:r>
                      <a:endParaRPr lang="en-US" dirty="0"/>
                    </a:p>
                  </a:txBody>
                  <a:tcPr/>
                </a:tc>
                <a:tc>
                  <a:txBody>
                    <a:bodyPr/>
                    <a:lstStyle/>
                    <a:p>
                      <a:r>
                        <a:rPr lang="en-US" sz="1800" dirty="0">
                          <a:effectLst/>
                          <a:latin typeface="Calibri" panose="020F0502020204030204" pitchFamily="34" charset="0"/>
                          <a:ea typeface="Calibri" panose="020F0502020204030204" pitchFamily="34" charset="0"/>
                        </a:rPr>
                        <a:t>Set up SEV website and populate with event details and town requirements.  Send letter to all neighbors.</a:t>
                      </a:r>
                      <a:endParaRPr lang="en-US" dirty="0"/>
                    </a:p>
                  </a:txBody>
                  <a:tcPr/>
                </a:tc>
                <a:extLst>
                  <a:ext uri="{0D108BD9-81ED-4DB2-BD59-A6C34878D82A}">
                    <a16:rowId xmlns:a16="http://schemas.microsoft.com/office/drawing/2014/main" val="2476789626"/>
                  </a:ext>
                </a:extLst>
              </a:tr>
            </a:tbl>
          </a:graphicData>
        </a:graphic>
      </p:graphicFrame>
    </p:spTree>
    <p:extLst>
      <p:ext uri="{BB962C8B-B14F-4D97-AF65-F5344CB8AC3E}">
        <p14:creationId xmlns:p14="http://schemas.microsoft.com/office/powerpoint/2010/main" val="2413062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E16C-2ED0-492E-8558-64716E417CBE}"/>
              </a:ext>
            </a:extLst>
          </p:cNvPr>
          <p:cNvSpPr>
            <a:spLocks noGrp="1"/>
          </p:cNvSpPr>
          <p:nvPr>
            <p:ph type="title"/>
          </p:nvPr>
        </p:nvSpPr>
        <p:spPr/>
        <p:txBody>
          <a:bodyPr>
            <a:normAutofit fontScale="90000"/>
          </a:bodyPr>
          <a:lstStyle/>
          <a:p>
            <a:pPr marL="0" marR="0" eaLnBrk="0" hangingPunct="0">
              <a:lnSpc>
                <a:spcPct val="107000"/>
              </a:lnSpc>
              <a:spcBef>
                <a:spcPts val="0"/>
              </a:spcBef>
              <a:spcAft>
                <a:spcPts val="0"/>
              </a:spcAft>
              <a:tabLst>
                <a:tab pos="520700" algn="l"/>
              </a:tabLst>
            </a:pPr>
            <a:r>
              <a:rPr lang="en-US" sz="3600" b="1" dirty="0">
                <a:latin typeface="Calibri" panose="020F0502020204030204" pitchFamily="34" charset="0"/>
                <a:ea typeface="Calibri" panose="020F0502020204030204" pitchFamily="34" charset="0"/>
                <a:cs typeface="Calibri" panose="020F0502020204030204" pitchFamily="34" charset="0"/>
              </a:rPr>
              <a:t>Committee Member’s Recommendations and Areas for Future Study: </a:t>
            </a:r>
            <a:br>
              <a:rPr lang="en-US" sz="36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FE9CE3A-8B2C-4B42-B194-7A1609DCFDFB}"/>
              </a:ext>
            </a:extLst>
          </p:cNvPr>
          <p:cNvSpPr>
            <a:spLocks noGrp="1"/>
          </p:cNvSpPr>
          <p:nvPr>
            <p:ph idx="1"/>
          </p:nvPr>
        </p:nvSpPr>
        <p:spPr/>
        <p:txBody>
          <a:bodyPr>
            <a:normAutofit fontScale="85000" lnSpcReduction="10000"/>
          </a:bodyPr>
          <a:lstStyle/>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Generate legislative language that supports the mitigations detailed above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Limit the SEV legislation to only business and agricultural districts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93750" lvl="1"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Obtain lessons learned by enacting legislation for business and agricultural districts and reassess the application of the legislation to other zoning districts in Marbletown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Create a sound ordinance for Marbletown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Create a means to inform the public on SEV actions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Generate a means of enforcement for SEV that is viable and sufficiently punitive to prevent applicants from ignoring the legislation. Understand the full ramifications that come along with having a "constable" - who engages him/her, how his/her decisions impact the town's liability, how does he/she interact with the Police - all that needs to be fleshed or spelled out with input from the attorney and maybe a venue/event operator.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Identifying fees and penalties. </a:t>
            </a:r>
          </a:p>
          <a:p>
            <a:pPr marL="793750" lvl="1"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For example, the town should charge fees for providing services directly related to the event or event venue.  We should list a budget or capital items, like the sound meter, and make sure the general permit fees cover those items.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60252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286E3-38B7-4160-8ADE-5DABCA680FD5}"/>
              </a:ext>
            </a:extLst>
          </p:cNvPr>
          <p:cNvSpPr>
            <a:spLocks noGrp="1"/>
          </p:cNvSpPr>
          <p:nvPr>
            <p:ph type="title"/>
          </p:nvPr>
        </p:nvSpPr>
        <p:spPr/>
        <p:txBody>
          <a:bodyPr/>
          <a:lstStyle/>
          <a:p>
            <a:r>
              <a:rPr lang="en-US" sz="3200" b="1" dirty="0">
                <a:solidFill>
                  <a:prstClr val="white"/>
                </a:solidFill>
                <a:latin typeface="Calibri" panose="020F0502020204030204" pitchFamily="34" charset="0"/>
                <a:ea typeface="Calibri" panose="020F0502020204030204" pitchFamily="34" charset="0"/>
                <a:cs typeface="Calibri" panose="020F0502020204030204" pitchFamily="34" charset="0"/>
              </a:rPr>
              <a:t>Committee Member’s Recommendations and Areas for Future Study:</a:t>
            </a:r>
            <a:endParaRPr lang="en-US" dirty="0"/>
          </a:p>
        </p:txBody>
      </p:sp>
      <p:sp>
        <p:nvSpPr>
          <p:cNvPr id="3" name="Content Placeholder 2">
            <a:extLst>
              <a:ext uri="{FF2B5EF4-FFF2-40B4-BE49-F238E27FC236}">
                <a16:creationId xmlns:a16="http://schemas.microsoft.com/office/drawing/2014/main" id="{616A42A6-B035-4DA9-8961-43A8874A9E29}"/>
              </a:ext>
            </a:extLst>
          </p:cNvPr>
          <p:cNvSpPr>
            <a:spLocks noGrp="1"/>
          </p:cNvSpPr>
          <p:nvPr>
            <p:ph idx="1"/>
          </p:nvPr>
        </p:nvSpPr>
        <p:spPr/>
        <p:txBody>
          <a:bodyPr>
            <a:normAutofit fontScale="70000" lnSpcReduction="20000"/>
          </a:bodyPr>
          <a:lstStyle/>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Determine number of events allowed weekly, monthly, yearly</a:t>
            </a:r>
          </a:p>
          <a:p>
            <a:pPr marL="793750" lvl="1"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Determine how will the town handle those prime weekends in May and June when there might be many more than one event being held in town. Determine what the overall financial benefit SEVs provide the town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Determine what constitutes a private and commercial event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Determine real facts about the impact SEVs have on property values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Bring existing illegal SEVs into compliance or shut them down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Determine if there is a way to use SEVs to help preserve historic buildings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Make the rules specific and understood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Set up monitoring committee to track SEVs in town (monitoring and correcting problems for and against in current rules)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Establish rules specific to the districts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Establish different number of events allowed based on event type (yoga retreat vs rock concert)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Determine security requirements for SEVs. On site enforcement based on number of participants at event (over 100 must have private security)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Discussions to date have focused too much focus on weddings; what about tractor pulls and church suppers?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Determine what events are exempt from SEV rules? (Church Suppers?)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eaLnBrk="0" hangingPunct="0">
              <a:lnSpc>
                <a:spcPct val="107000"/>
              </a:lnSpc>
              <a:spcBef>
                <a:spcPts val="0"/>
              </a:spcBef>
              <a:spcAft>
                <a:spcPts val="0"/>
              </a:spcAft>
              <a:buFont typeface="Arial" panose="020B0604020202020204" pitchFamily="34" charset="0"/>
              <a:buChar char="•"/>
              <a:tabLst>
                <a:tab pos="457200" algn="l"/>
                <a:tab pos="520700" algn="l"/>
              </a:tabLst>
            </a:pPr>
            <a:r>
              <a:rPr lang="en-US" dirty="0">
                <a:latin typeface="Calibri" panose="020F0502020204030204" pitchFamily="34" charset="0"/>
                <a:ea typeface="Calibri" panose="020F0502020204030204" pitchFamily="34" charset="0"/>
                <a:cs typeface="Calibri" panose="020F0502020204030204" pitchFamily="34" charset="0"/>
              </a:rPr>
              <a:t>Determine Insurance amounts and what types (compensation and liability on file with town) </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46678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DAB42-5FE9-44E1-89C5-DC86ECE9DA04}"/>
              </a:ext>
            </a:extLst>
          </p:cNvPr>
          <p:cNvSpPr>
            <a:spLocks noGrp="1"/>
          </p:cNvSpPr>
          <p:nvPr>
            <p:ph type="title"/>
          </p:nvPr>
        </p:nvSpPr>
        <p:spPr/>
        <p:txBody>
          <a:bodyPr/>
          <a:lstStyle/>
          <a:p>
            <a:r>
              <a:rPr lang="en-US" dirty="0"/>
              <a:t>Background (Cont.) </a:t>
            </a:r>
          </a:p>
        </p:txBody>
      </p:sp>
      <p:sp>
        <p:nvSpPr>
          <p:cNvPr id="3" name="Subtitle 2">
            <a:extLst>
              <a:ext uri="{FF2B5EF4-FFF2-40B4-BE49-F238E27FC236}">
                <a16:creationId xmlns:a16="http://schemas.microsoft.com/office/drawing/2014/main" id="{7F576315-6269-41A4-987E-718A6AF6E143}"/>
              </a:ext>
            </a:extLst>
          </p:cNvPr>
          <p:cNvSpPr>
            <a:spLocks noGrp="1"/>
          </p:cNvSpPr>
          <p:nvPr>
            <p:ph idx="1"/>
          </p:nvPr>
        </p:nvSpPr>
        <p:spPr/>
        <p:txBody>
          <a:bodyPr>
            <a:normAutofit/>
          </a:bodyPr>
          <a:lstStyle/>
          <a:p>
            <a:r>
              <a:rPr lang="en-US" dirty="0"/>
              <a:t>Lack of clarity in existing Zoning Code combined with the increasing interest in holding SEV in the community created: </a:t>
            </a:r>
          </a:p>
          <a:p>
            <a:pPr lvl="1"/>
            <a:r>
              <a:rPr lang="en-US" dirty="0"/>
              <a:t>A requirement for the Planning and Zoning Committee to create a  draft “use” associated with SEV</a:t>
            </a:r>
          </a:p>
          <a:p>
            <a:pPr lvl="2"/>
            <a:r>
              <a:rPr lang="en-US" dirty="0"/>
              <a:t>PZC Developed draft legislation associated with the SEV “Use” under a new section of Chapter 200-8, Schedule of Uses of the zoning code entitled: Arts, Entertainment and Recreation.</a:t>
            </a:r>
          </a:p>
          <a:p>
            <a:pPr lvl="2"/>
            <a:r>
              <a:rPr lang="en-US" dirty="0"/>
              <a:t>Legislation will be referred to MT Planning Board for comment</a:t>
            </a:r>
          </a:p>
          <a:p>
            <a:pPr lvl="2"/>
            <a:r>
              <a:rPr lang="en-US" dirty="0"/>
              <a:t>Present the MT Town Board with the draft legislation</a:t>
            </a:r>
          </a:p>
        </p:txBody>
      </p:sp>
    </p:spTree>
    <p:extLst>
      <p:ext uri="{BB962C8B-B14F-4D97-AF65-F5344CB8AC3E}">
        <p14:creationId xmlns:p14="http://schemas.microsoft.com/office/powerpoint/2010/main" val="2787473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8DA22-12F0-43F7-B90D-82BE9A33DAAE}"/>
              </a:ext>
            </a:extLst>
          </p:cNvPr>
          <p:cNvSpPr>
            <a:spLocks noGrp="1"/>
          </p:cNvSpPr>
          <p:nvPr>
            <p:ph type="title"/>
          </p:nvPr>
        </p:nvSpPr>
        <p:spPr/>
        <p:txBody>
          <a:bodyPr/>
          <a:lstStyle/>
          <a:p>
            <a:r>
              <a:rPr lang="en-US" dirty="0"/>
              <a:t>Background (Cont.)</a:t>
            </a:r>
          </a:p>
        </p:txBody>
      </p:sp>
      <p:sp>
        <p:nvSpPr>
          <p:cNvPr id="3" name="Content Placeholder 2">
            <a:extLst>
              <a:ext uri="{FF2B5EF4-FFF2-40B4-BE49-F238E27FC236}">
                <a16:creationId xmlns:a16="http://schemas.microsoft.com/office/drawing/2014/main" id="{44CA83E2-AC79-4FA3-9EC1-264E45233D02}"/>
              </a:ext>
            </a:extLst>
          </p:cNvPr>
          <p:cNvSpPr>
            <a:spLocks noGrp="1"/>
          </p:cNvSpPr>
          <p:nvPr>
            <p:ph idx="1"/>
          </p:nvPr>
        </p:nvSpPr>
        <p:spPr/>
        <p:txBody>
          <a:bodyPr>
            <a:normAutofit/>
          </a:bodyPr>
          <a:lstStyle/>
          <a:p>
            <a:r>
              <a:rPr lang="en-US" dirty="0"/>
              <a:t>Increasing public comment about the challenges of SEV, especially in residential districts, led to an increased demand for the Town to understand community concerns and carefully regulate the SEV use.</a:t>
            </a:r>
          </a:p>
          <a:p>
            <a:r>
              <a:rPr lang="en-US" dirty="0"/>
              <a:t>Town Board formed a Special Event Venue Subcommittee of the PZC</a:t>
            </a:r>
          </a:p>
          <a:p>
            <a:endParaRPr lang="en-US" dirty="0"/>
          </a:p>
        </p:txBody>
      </p:sp>
    </p:spTree>
    <p:extLst>
      <p:ext uri="{BB962C8B-B14F-4D97-AF65-F5344CB8AC3E}">
        <p14:creationId xmlns:p14="http://schemas.microsoft.com/office/powerpoint/2010/main" val="3426333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F9350-6138-4F39-BA3F-C1FC10F67906}"/>
              </a:ext>
            </a:extLst>
          </p:cNvPr>
          <p:cNvSpPr>
            <a:spLocks noGrp="1"/>
          </p:cNvSpPr>
          <p:nvPr>
            <p:ph type="title"/>
          </p:nvPr>
        </p:nvSpPr>
        <p:spPr/>
        <p:txBody>
          <a:bodyPr/>
          <a:lstStyle/>
          <a:p>
            <a:r>
              <a:rPr lang="en-US" dirty="0"/>
              <a:t>Special Event Venues Subcommittee Charter</a:t>
            </a:r>
          </a:p>
        </p:txBody>
      </p:sp>
      <p:sp>
        <p:nvSpPr>
          <p:cNvPr id="3" name="Content Placeholder 2">
            <a:extLst>
              <a:ext uri="{FF2B5EF4-FFF2-40B4-BE49-F238E27FC236}">
                <a16:creationId xmlns:a16="http://schemas.microsoft.com/office/drawing/2014/main" id="{389CFA38-56EE-469B-8804-682F4CF0FF90}"/>
              </a:ext>
            </a:extLst>
          </p:cNvPr>
          <p:cNvSpPr>
            <a:spLocks noGrp="1"/>
          </p:cNvSpPr>
          <p:nvPr>
            <p:ph idx="1"/>
          </p:nvPr>
        </p:nvSpPr>
        <p:spPr/>
        <p:txBody>
          <a:bodyPr>
            <a:normAutofit fontScale="85000" lnSpcReduction="10000"/>
          </a:bodyPr>
          <a:lstStyle/>
          <a:p>
            <a:pPr marL="0" indent="0">
              <a:buNone/>
            </a:pPr>
            <a:r>
              <a:rPr lang="en-US" dirty="0"/>
              <a:t>1. Review the April 24, 2018 draft of Local Law Amending Chapter 200 of the Town Code, Zoning drafted by Shuster Associates, and in doing so gather and document the following information:</a:t>
            </a:r>
          </a:p>
          <a:p>
            <a:pPr lvl="1"/>
            <a:r>
              <a:rPr lang="en-US" dirty="0"/>
              <a:t>Regulatory and governmental guidance for proposed legislation</a:t>
            </a:r>
          </a:p>
          <a:p>
            <a:pPr lvl="1"/>
            <a:r>
              <a:rPr lang="en-US" dirty="0"/>
              <a:t>Marbletown Strategic Planning guidance related to draft local law</a:t>
            </a:r>
          </a:p>
          <a:p>
            <a:pPr lvl="1"/>
            <a:r>
              <a:rPr lang="en-US" dirty="0"/>
              <a:t>Lessons learned from experience of other NYS communities that have enacted similar legislation</a:t>
            </a:r>
          </a:p>
          <a:p>
            <a:pPr lvl="1"/>
            <a:r>
              <a:rPr lang="en-US" dirty="0"/>
              <a:t>Local concerns voiced by the community regarding the proposed legislation</a:t>
            </a:r>
          </a:p>
          <a:p>
            <a:pPr marL="0" indent="0" eaLnBrk="0" hangingPunct="0">
              <a:buNone/>
            </a:pPr>
            <a:r>
              <a:rPr lang="en-US" dirty="0"/>
              <a:t>2. Generate a list of recommendations regarding the draft legislation and submit the recommendations to the Planning and Zoning Committee and Town Board for consideration.”</a:t>
            </a:r>
          </a:p>
          <a:p>
            <a:endParaRPr lang="en-US" dirty="0"/>
          </a:p>
        </p:txBody>
      </p:sp>
    </p:spTree>
    <p:extLst>
      <p:ext uri="{BB962C8B-B14F-4D97-AF65-F5344CB8AC3E}">
        <p14:creationId xmlns:p14="http://schemas.microsoft.com/office/powerpoint/2010/main" val="722469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9524F-EDAB-471A-B7C0-E6319814765A}"/>
              </a:ext>
            </a:extLst>
          </p:cNvPr>
          <p:cNvSpPr>
            <a:spLocks noGrp="1"/>
          </p:cNvSpPr>
          <p:nvPr>
            <p:ph type="title"/>
          </p:nvPr>
        </p:nvSpPr>
        <p:spPr/>
        <p:txBody>
          <a:bodyPr/>
          <a:lstStyle/>
          <a:p>
            <a:r>
              <a:rPr lang="en-US" dirty="0"/>
              <a:t>Special Event Venues Subcommittee</a:t>
            </a:r>
            <a:br>
              <a:rPr lang="en-US" dirty="0"/>
            </a:br>
            <a:r>
              <a:rPr lang="en-US" dirty="0"/>
              <a:t>Members</a:t>
            </a:r>
          </a:p>
        </p:txBody>
      </p:sp>
      <p:sp>
        <p:nvSpPr>
          <p:cNvPr id="3" name="Content Placeholder 2">
            <a:extLst>
              <a:ext uri="{FF2B5EF4-FFF2-40B4-BE49-F238E27FC236}">
                <a16:creationId xmlns:a16="http://schemas.microsoft.com/office/drawing/2014/main" id="{2A57363B-9634-4C25-AF30-983B44D41C1A}"/>
              </a:ext>
            </a:extLst>
          </p:cNvPr>
          <p:cNvSpPr>
            <a:spLocks noGrp="1"/>
          </p:cNvSpPr>
          <p:nvPr>
            <p:ph idx="1"/>
          </p:nvPr>
        </p:nvSpPr>
        <p:spPr>
          <a:xfrm>
            <a:off x="2476499" y="1455420"/>
            <a:ext cx="8093640" cy="4594524"/>
          </a:xfrm>
        </p:spPr>
        <p:txBody>
          <a:bodyPr>
            <a:normAutofit fontScale="47500" lnSpcReduction="20000"/>
          </a:bodyPr>
          <a:lstStyle/>
          <a:p>
            <a:pPr marL="457200" lvl="0" indent="-457200" eaLnBrk="0" hangingPunct="0">
              <a:buFont typeface="+mj-lt"/>
              <a:buAutoNum type="arabicPeriod"/>
            </a:pPr>
            <a:r>
              <a:rPr lang="en-US" dirty="0"/>
              <a:t>Dan Proctor (Planning Board and PZC Sub Committee Chair)</a:t>
            </a:r>
          </a:p>
          <a:p>
            <a:pPr marL="457200" lvl="0" indent="-457200" eaLnBrk="0" hangingPunct="0">
              <a:buFont typeface="+mj-lt"/>
              <a:buAutoNum type="arabicPeriod"/>
            </a:pPr>
            <a:r>
              <a:rPr lang="en-US" dirty="0"/>
              <a:t>Will Husta (PZC &amp; ZBA Chair) </a:t>
            </a:r>
          </a:p>
          <a:p>
            <a:pPr marL="457200" lvl="0" indent="-457200" eaLnBrk="0" hangingPunct="0">
              <a:buFont typeface="+mj-lt"/>
              <a:buAutoNum type="arabicPeriod"/>
            </a:pPr>
            <a:r>
              <a:rPr lang="en-US" dirty="0"/>
              <a:t>Stacy Sindt (PZC member)</a:t>
            </a:r>
          </a:p>
          <a:p>
            <a:pPr marL="457200" lvl="0" indent="-457200" eaLnBrk="0" hangingPunct="0">
              <a:buFont typeface="+mj-lt"/>
              <a:buAutoNum type="arabicPeriod"/>
            </a:pPr>
            <a:r>
              <a:rPr lang="en-US" dirty="0"/>
              <a:t>Harry Hansen (PZC Member and Historical Committee Chair)</a:t>
            </a:r>
          </a:p>
          <a:p>
            <a:pPr marL="457200" lvl="0" indent="-457200" eaLnBrk="0" hangingPunct="0">
              <a:buFont typeface="+mj-lt"/>
              <a:buAutoNum type="arabicPeriod"/>
            </a:pPr>
            <a:r>
              <a:rPr lang="en-US" dirty="0"/>
              <a:t>Daisy Foote*</a:t>
            </a:r>
          </a:p>
          <a:p>
            <a:pPr marL="457200" lvl="0" indent="-457200" eaLnBrk="0" hangingPunct="0">
              <a:buFont typeface="+mj-lt"/>
              <a:buAutoNum type="arabicPeriod"/>
            </a:pPr>
            <a:r>
              <a:rPr lang="en-US" dirty="0"/>
              <a:t>Dan Giessinger</a:t>
            </a:r>
          </a:p>
          <a:p>
            <a:pPr marL="457200" lvl="0" indent="-457200" eaLnBrk="0" hangingPunct="0">
              <a:buFont typeface="+mj-lt"/>
              <a:buAutoNum type="arabicPeriod"/>
            </a:pPr>
            <a:r>
              <a:rPr lang="en-US" dirty="0"/>
              <a:t>John </a:t>
            </a:r>
            <a:r>
              <a:rPr lang="en-US" dirty="0" err="1"/>
              <a:t>Cirone</a:t>
            </a:r>
            <a:r>
              <a:rPr lang="en-US" dirty="0"/>
              <a:t> </a:t>
            </a:r>
          </a:p>
          <a:p>
            <a:pPr marL="457200" lvl="0" indent="-457200" eaLnBrk="0" hangingPunct="0">
              <a:buFont typeface="+mj-lt"/>
              <a:buAutoNum type="arabicPeriod"/>
            </a:pPr>
            <a:r>
              <a:rPr lang="en-US" dirty="0"/>
              <a:t>Nancy Gagliardi*</a:t>
            </a:r>
          </a:p>
          <a:p>
            <a:pPr marL="457200" lvl="0" indent="-457200" eaLnBrk="0" hangingPunct="0">
              <a:buFont typeface="+mj-lt"/>
              <a:buAutoNum type="arabicPeriod"/>
            </a:pPr>
            <a:r>
              <a:rPr lang="en-US" dirty="0"/>
              <a:t>Gary Johnson</a:t>
            </a:r>
          </a:p>
          <a:p>
            <a:pPr marL="457200" lvl="0" indent="-457200" eaLnBrk="0" hangingPunct="0">
              <a:buFont typeface="+mj-lt"/>
              <a:buAutoNum type="arabicPeriod"/>
            </a:pPr>
            <a:r>
              <a:rPr lang="en-US" dirty="0"/>
              <a:t>David Hodes</a:t>
            </a:r>
          </a:p>
          <a:p>
            <a:pPr marL="457200" lvl="0" indent="-457200" eaLnBrk="0" hangingPunct="0">
              <a:buFont typeface="+mj-lt"/>
              <a:buAutoNum type="arabicPeriod"/>
            </a:pPr>
            <a:r>
              <a:rPr lang="en-US" dirty="0"/>
              <a:t>Sally Dolan</a:t>
            </a:r>
          </a:p>
          <a:p>
            <a:pPr marL="457200" lvl="0" indent="-457200" eaLnBrk="0" hangingPunct="0">
              <a:buFont typeface="+mj-lt"/>
              <a:buAutoNum type="arabicPeriod"/>
            </a:pPr>
            <a:r>
              <a:rPr lang="en-US" dirty="0"/>
              <a:t>Michael Wilcox (resigned during 3</a:t>
            </a:r>
            <a:r>
              <a:rPr lang="en-US" baseline="30000" dirty="0"/>
              <a:t>rd</a:t>
            </a:r>
            <a:r>
              <a:rPr lang="en-US" dirty="0"/>
              <a:t> meeting and was replaced by Dr. Steve Smith)</a:t>
            </a:r>
          </a:p>
          <a:p>
            <a:pPr marL="457200" lvl="0" indent="-457200" eaLnBrk="0" hangingPunct="0">
              <a:buFont typeface="+mj-lt"/>
              <a:buAutoNum type="arabicPeriod"/>
            </a:pPr>
            <a:r>
              <a:rPr lang="en-US" dirty="0"/>
              <a:t>Tracey Dewart*</a:t>
            </a:r>
          </a:p>
        </p:txBody>
      </p:sp>
      <p:sp>
        <p:nvSpPr>
          <p:cNvPr id="4" name="TextBox 3">
            <a:extLst>
              <a:ext uri="{FF2B5EF4-FFF2-40B4-BE49-F238E27FC236}">
                <a16:creationId xmlns:a16="http://schemas.microsoft.com/office/drawing/2014/main" id="{2C3C0B3F-BB6D-4289-8B3F-1663B8E50378}"/>
              </a:ext>
            </a:extLst>
          </p:cNvPr>
          <p:cNvSpPr txBox="1"/>
          <p:nvPr/>
        </p:nvSpPr>
        <p:spPr>
          <a:xfrm>
            <a:off x="7117081" y="2228671"/>
            <a:ext cx="2598420" cy="738664"/>
          </a:xfrm>
          <a:prstGeom prst="rect">
            <a:avLst/>
          </a:prstGeom>
          <a:noFill/>
          <a:ln>
            <a:solidFill>
              <a:schemeClr val="accent1"/>
            </a:solidFill>
          </a:ln>
        </p:spPr>
        <p:txBody>
          <a:bodyPr wrap="square" rtlCol="0">
            <a:spAutoFit/>
          </a:bodyPr>
          <a:lstStyle/>
          <a:p>
            <a:r>
              <a:rPr lang="en-US" sz="1400" dirty="0"/>
              <a:t>Members selected because of their familiarity with community concerns over SEV.</a:t>
            </a:r>
          </a:p>
        </p:txBody>
      </p:sp>
      <p:sp>
        <p:nvSpPr>
          <p:cNvPr id="5" name="TextBox 4">
            <a:extLst>
              <a:ext uri="{FF2B5EF4-FFF2-40B4-BE49-F238E27FC236}">
                <a16:creationId xmlns:a16="http://schemas.microsoft.com/office/drawing/2014/main" id="{FFD68930-2527-4E58-86B8-31C9F2F65BBF}"/>
              </a:ext>
            </a:extLst>
          </p:cNvPr>
          <p:cNvSpPr txBox="1"/>
          <p:nvPr/>
        </p:nvSpPr>
        <p:spPr>
          <a:xfrm>
            <a:off x="4937761" y="3619987"/>
            <a:ext cx="2598420" cy="738664"/>
          </a:xfrm>
          <a:prstGeom prst="rect">
            <a:avLst/>
          </a:prstGeom>
          <a:noFill/>
          <a:ln>
            <a:solidFill>
              <a:schemeClr val="accent1"/>
            </a:solidFill>
          </a:ln>
        </p:spPr>
        <p:txBody>
          <a:bodyPr wrap="square" rtlCol="0">
            <a:spAutoFit/>
          </a:bodyPr>
          <a:lstStyle/>
          <a:p>
            <a:r>
              <a:rPr lang="en-US" sz="1400" dirty="0"/>
              <a:t>Subcommittee members selected to represent diverse public of opinions on SEV</a:t>
            </a:r>
          </a:p>
        </p:txBody>
      </p:sp>
    </p:spTree>
    <p:extLst>
      <p:ext uri="{BB962C8B-B14F-4D97-AF65-F5344CB8AC3E}">
        <p14:creationId xmlns:p14="http://schemas.microsoft.com/office/powerpoint/2010/main" val="624385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98130-ACD8-4885-BC3A-5AA9A2048D7C}"/>
              </a:ext>
            </a:extLst>
          </p:cNvPr>
          <p:cNvSpPr>
            <a:spLocks noGrp="1"/>
          </p:cNvSpPr>
          <p:nvPr>
            <p:ph type="title"/>
          </p:nvPr>
        </p:nvSpPr>
        <p:spPr/>
        <p:txBody>
          <a:bodyPr/>
          <a:lstStyle/>
          <a:p>
            <a:r>
              <a:rPr lang="en-US" dirty="0"/>
              <a:t>SEV Subcommittee Meetings</a:t>
            </a:r>
          </a:p>
        </p:txBody>
      </p:sp>
      <p:sp>
        <p:nvSpPr>
          <p:cNvPr id="3" name="Content Placeholder 2">
            <a:extLst>
              <a:ext uri="{FF2B5EF4-FFF2-40B4-BE49-F238E27FC236}">
                <a16:creationId xmlns:a16="http://schemas.microsoft.com/office/drawing/2014/main" id="{4DCFB202-32B8-4567-A846-5EBE1B0F787F}"/>
              </a:ext>
            </a:extLst>
          </p:cNvPr>
          <p:cNvSpPr>
            <a:spLocks noGrp="1"/>
          </p:cNvSpPr>
          <p:nvPr>
            <p:ph idx="1"/>
          </p:nvPr>
        </p:nvSpPr>
        <p:spPr>
          <a:xfrm>
            <a:off x="1935399" y="2052116"/>
            <a:ext cx="7796540" cy="3997828"/>
          </a:xfrm>
        </p:spPr>
        <p:txBody>
          <a:bodyPr>
            <a:normAutofit fontScale="77500" lnSpcReduction="20000"/>
          </a:bodyPr>
          <a:lstStyle/>
          <a:p>
            <a:pPr eaLnBrk="0" hangingPunct="0"/>
            <a:r>
              <a:rPr lang="en-US" b="1" dirty="0"/>
              <a:t>Subcommittee challenges:  </a:t>
            </a:r>
            <a:endParaRPr lang="en-US" dirty="0"/>
          </a:p>
          <a:p>
            <a:pPr lvl="1" eaLnBrk="0" hangingPunct="0"/>
            <a:r>
              <a:rPr lang="en-US" dirty="0"/>
              <a:t>Public participation was substantial – standing room only.</a:t>
            </a:r>
          </a:p>
          <a:p>
            <a:pPr lvl="1" eaLnBrk="0" hangingPunct="0"/>
            <a:r>
              <a:rPr lang="en-US" dirty="0"/>
              <a:t>The central challenge to the activities of the Subcommittee was the public perception that the group’s charter was not to review draft SEV legislation but to determine if the community </a:t>
            </a:r>
            <a:r>
              <a:rPr lang="en-US" b="1" dirty="0"/>
              <a:t>should consider creating</a:t>
            </a:r>
            <a:r>
              <a:rPr lang="en-US" dirty="0"/>
              <a:t> a use in the zoning code for SEVs.  This created mission creep.</a:t>
            </a:r>
          </a:p>
          <a:p>
            <a:pPr lvl="1" eaLnBrk="0" hangingPunct="0"/>
            <a:r>
              <a:rPr lang="en-US" dirty="0"/>
              <a:t>Public opinion was clear: </a:t>
            </a:r>
          </a:p>
          <a:p>
            <a:pPr lvl="2" eaLnBrk="0" hangingPunct="0"/>
            <a:r>
              <a:rPr lang="en-US" dirty="0"/>
              <a:t>Marbletown should not have a SEV use within the zoning code regardless of the location and circumstances of the request.  </a:t>
            </a:r>
          </a:p>
          <a:p>
            <a:pPr lvl="2" eaLnBrk="0" hangingPunct="0"/>
            <a:r>
              <a:rPr lang="en-US" dirty="0"/>
              <a:t>Marbletown should first consider the economic benefits of allowing SEV’s into the community before the details of the regulations could be developed.  </a:t>
            </a:r>
          </a:p>
          <a:p>
            <a:pPr lvl="1" eaLnBrk="0" hangingPunct="0"/>
            <a:r>
              <a:rPr lang="en-US" dirty="0"/>
              <a:t>Discussion on this topic became so significant that the Chairman and Vice Chairman requested the Town Board to reiterate the Subcommittee’s obligations during the fourth meeting of the group. </a:t>
            </a:r>
          </a:p>
        </p:txBody>
      </p:sp>
    </p:spTree>
    <p:extLst>
      <p:ext uri="{BB962C8B-B14F-4D97-AF65-F5344CB8AC3E}">
        <p14:creationId xmlns:p14="http://schemas.microsoft.com/office/powerpoint/2010/main" val="2104010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667E0-3A94-4299-80AD-22FD16E3BBD1}"/>
              </a:ext>
            </a:extLst>
          </p:cNvPr>
          <p:cNvSpPr>
            <a:spLocks noGrp="1"/>
          </p:cNvSpPr>
          <p:nvPr>
            <p:ph type="title"/>
          </p:nvPr>
        </p:nvSpPr>
        <p:spPr/>
        <p:txBody>
          <a:bodyPr/>
          <a:lstStyle/>
          <a:p>
            <a:r>
              <a:rPr lang="en-US" dirty="0"/>
              <a:t>Town Board Reclarifies Subcommittee Responsibilities</a:t>
            </a:r>
          </a:p>
        </p:txBody>
      </p:sp>
      <p:sp>
        <p:nvSpPr>
          <p:cNvPr id="3" name="Content Placeholder 2">
            <a:extLst>
              <a:ext uri="{FF2B5EF4-FFF2-40B4-BE49-F238E27FC236}">
                <a16:creationId xmlns:a16="http://schemas.microsoft.com/office/drawing/2014/main" id="{23BD1FDD-83F9-4047-B9C1-79F7CA60F801}"/>
              </a:ext>
            </a:extLst>
          </p:cNvPr>
          <p:cNvSpPr>
            <a:spLocks noGrp="1"/>
          </p:cNvSpPr>
          <p:nvPr>
            <p:ph idx="1"/>
          </p:nvPr>
        </p:nvSpPr>
        <p:spPr/>
        <p:txBody>
          <a:bodyPr/>
          <a:lstStyle/>
          <a:p>
            <a:pPr eaLnBrk="0" hangingPunct="0"/>
            <a:r>
              <a:rPr lang="en-US" dirty="0"/>
              <a:t>1. “The [Sub]- committee should concentrate on reviewing and improving the draft legislation on Marbletown Special Events with the goal of ensuring that all concerns identified by the public are mitigated…” </a:t>
            </a:r>
          </a:p>
          <a:p>
            <a:r>
              <a:rPr lang="en-US" dirty="0"/>
              <a:t>2. “The [Sub]-committee should not invest time in determining the economic impact to Marbletown of allowing Special Event Venues in our community, nor should it attempt to conduct a survey of opinions of resident on the subject…” </a:t>
            </a:r>
          </a:p>
          <a:p>
            <a:r>
              <a:rPr lang="en-US" dirty="0"/>
              <a:t>3 Members resign because of the clarification.</a:t>
            </a:r>
          </a:p>
        </p:txBody>
      </p:sp>
    </p:spTree>
    <p:extLst>
      <p:ext uri="{BB962C8B-B14F-4D97-AF65-F5344CB8AC3E}">
        <p14:creationId xmlns:p14="http://schemas.microsoft.com/office/powerpoint/2010/main" val="552776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D81F-A63D-4504-BD96-27E3B2B92B62}"/>
              </a:ext>
            </a:extLst>
          </p:cNvPr>
          <p:cNvSpPr>
            <a:spLocks noGrp="1"/>
          </p:cNvSpPr>
          <p:nvPr>
            <p:ph type="title"/>
          </p:nvPr>
        </p:nvSpPr>
        <p:spPr/>
        <p:txBody>
          <a:bodyPr/>
          <a:lstStyle/>
          <a:p>
            <a:r>
              <a:rPr lang="en-US" dirty="0"/>
              <a:t>Public Concern with SEV Legislation</a:t>
            </a:r>
          </a:p>
        </p:txBody>
      </p:sp>
      <p:sp>
        <p:nvSpPr>
          <p:cNvPr id="3" name="Content Placeholder 2">
            <a:extLst>
              <a:ext uri="{FF2B5EF4-FFF2-40B4-BE49-F238E27FC236}">
                <a16:creationId xmlns:a16="http://schemas.microsoft.com/office/drawing/2014/main" id="{D8DBF07B-55D4-45BE-93CB-1CA9C358B63E}"/>
              </a:ext>
            </a:extLst>
          </p:cNvPr>
          <p:cNvSpPr>
            <a:spLocks noGrp="1"/>
          </p:cNvSpPr>
          <p:nvPr>
            <p:ph idx="1"/>
          </p:nvPr>
        </p:nvSpPr>
        <p:spPr/>
        <p:txBody>
          <a:bodyPr>
            <a:normAutofit fontScale="77500" lnSpcReduction="20000"/>
          </a:bodyPr>
          <a:lstStyle/>
          <a:p>
            <a:r>
              <a:rPr lang="en-US" sz="1900" b="1" dirty="0"/>
              <a:t>Public Concerns About SEVs:  </a:t>
            </a:r>
          </a:p>
          <a:p>
            <a:pPr lvl="1"/>
            <a:r>
              <a:rPr lang="en-US" sz="1600" dirty="0"/>
              <a:t>Marbletown citizens expressed trepidation about establishing SEV regulations in the community through letters to the editors, full-page ads in the local papers and letters to the community Supervisor, Zoning Board of Appeals (ZBA) Planning and Town Boards.  </a:t>
            </a:r>
          </a:p>
          <a:p>
            <a:pPr lvl="1"/>
            <a:r>
              <a:rPr lang="en-US" sz="1600" dirty="0"/>
              <a:t>The anxiety was focused on the potential impact SEVs would have on the quality of life and economic strength of the Marbletown. </a:t>
            </a:r>
          </a:p>
          <a:p>
            <a:pPr lvl="3"/>
            <a:r>
              <a:rPr lang="en-US" sz="1300" dirty="0"/>
              <a:t>Allowing SEVs in the community will burden adjacent landowners</a:t>
            </a:r>
          </a:p>
          <a:p>
            <a:pPr lvl="4"/>
            <a:r>
              <a:rPr lang="en-US" dirty="0"/>
              <a:t>unwanted lights, noise and traffic</a:t>
            </a:r>
          </a:p>
          <a:p>
            <a:pPr lvl="4"/>
            <a:r>
              <a:rPr lang="en-US" dirty="0"/>
              <a:t>make local roads dangerous</a:t>
            </a:r>
          </a:p>
          <a:p>
            <a:pPr lvl="4"/>
            <a:r>
              <a:rPr lang="en-US" dirty="0"/>
              <a:t>impact sleep patterns, view sheds and the general quality of life for our citizens.  </a:t>
            </a:r>
          </a:p>
          <a:p>
            <a:pPr lvl="3"/>
            <a:r>
              <a:rPr lang="en-US" sz="1300" dirty="0"/>
              <a:t>These negative attributes would, in turn, reduce the community’s attractiveness to buyers in the second home market </a:t>
            </a:r>
          </a:p>
          <a:p>
            <a:pPr lvl="3"/>
            <a:r>
              <a:rPr lang="en-US" sz="1300" dirty="0"/>
              <a:t>Those potential buyers would go elsewhere, thus reducing the value of Marbletown residential properties and associated tax base. These concerns were specifically true for districts identified in the zoning code as “residential</a:t>
            </a:r>
            <a:r>
              <a:rPr lang="en-US" sz="1100" dirty="0"/>
              <a:t>.” </a:t>
            </a:r>
          </a:p>
          <a:p>
            <a:endParaRPr lang="en-US" sz="1600" dirty="0"/>
          </a:p>
        </p:txBody>
      </p:sp>
    </p:spTree>
    <p:extLst>
      <p:ext uri="{BB962C8B-B14F-4D97-AF65-F5344CB8AC3E}">
        <p14:creationId xmlns:p14="http://schemas.microsoft.com/office/powerpoint/2010/main" val="966179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2485</TotalTime>
  <Words>2458</Words>
  <Application>Microsoft Office PowerPoint</Application>
  <PresentationFormat>Widescreen</PresentationFormat>
  <Paragraphs>190</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MS Shell Dlg 2</vt:lpstr>
      <vt:lpstr>Times New Roman</vt:lpstr>
      <vt:lpstr>Wingdings</vt:lpstr>
      <vt:lpstr>Wingdings 3</vt:lpstr>
      <vt:lpstr>Madison</vt:lpstr>
      <vt:lpstr>2018 Special Events Venues (SEV) Legislation Evaluation </vt:lpstr>
      <vt:lpstr>Background</vt:lpstr>
      <vt:lpstr>Background (Cont.) </vt:lpstr>
      <vt:lpstr>Background (Cont.)</vt:lpstr>
      <vt:lpstr>Special Event Venues Subcommittee Charter</vt:lpstr>
      <vt:lpstr>Special Event Venues Subcommittee Members</vt:lpstr>
      <vt:lpstr>SEV Subcommittee Meetings</vt:lpstr>
      <vt:lpstr>Town Board Reclarifies Subcommittee Responsibilities</vt:lpstr>
      <vt:lpstr>Public Concern with SEV Legislation</vt:lpstr>
      <vt:lpstr>Methodology to Accomplish the Goals of the SEV Charter</vt:lpstr>
      <vt:lpstr>Results of Review: Governmental Guidance</vt:lpstr>
      <vt:lpstr>Results of Review: Planning Guidance</vt:lpstr>
      <vt:lpstr>Results of Review: Governmental Guidance</vt:lpstr>
      <vt:lpstr>Results of Review: Feedback from NYS Department of Tourism</vt:lpstr>
      <vt:lpstr>Committee Findings</vt:lpstr>
      <vt:lpstr>Challenges to Community from SEV and Strategies to Reduce or Mitigate Concerns:  </vt:lpstr>
      <vt:lpstr>Challenges to Community from SEV and Strategies to Reduce or Mitigate Concerns:</vt:lpstr>
      <vt:lpstr>Challenges to Community from SEV and Strategies to Reduce or Mitigate Concerns:</vt:lpstr>
      <vt:lpstr>Challenges to Community from SEV and Strategies to Reduce or Mitigate Concerns:</vt:lpstr>
      <vt:lpstr>Challenges to Community from SEV and Strategies to Reduce or Mitigate Concerns:</vt:lpstr>
      <vt:lpstr>Committee Member’s Recommendations and Areas for Future Study:  </vt:lpstr>
      <vt:lpstr>Committee Member’s Recommendations and Areas for Future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Special Events Venues Legislation Evaluation</dc:title>
  <dc:creator>Daniel Proctor</dc:creator>
  <cp:lastModifiedBy>Maggie Colan</cp:lastModifiedBy>
  <cp:revision>31</cp:revision>
  <dcterms:created xsi:type="dcterms:W3CDTF">2018-12-10T20:03:18Z</dcterms:created>
  <dcterms:modified xsi:type="dcterms:W3CDTF">2018-12-12T14:14:55Z</dcterms:modified>
</cp:coreProperties>
</file>