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60" r:id="rId3"/>
    <p:sldId id="258" r:id="rId4"/>
    <p:sldId id="259" r:id="rId5"/>
    <p:sldId id="261" r:id="rId6"/>
    <p:sldId id="264"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31"/>
    <p:restoredTop sz="95196"/>
  </p:normalViewPr>
  <p:slideViewPr>
    <p:cSldViewPr snapToGrid="0" snapToObjects="1">
      <p:cViewPr varScale="1">
        <p:scale>
          <a:sx n="76" d="100"/>
          <a:sy n="76" d="100"/>
        </p:scale>
        <p:origin x="216"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6/2/20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681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5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6/2/20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210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483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6/2/20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970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6/2/20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757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6/2/20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4896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4332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6/2/20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582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973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6/2/20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12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6/2/20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333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9">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5"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9" name="Isosceles Triangle 32">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 name="Picture 4" descr="A close up of a logo&#10;&#10;Description automatically generated">
            <a:extLst>
              <a:ext uri="{FF2B5EF4-FFF2-40B4-BE49-F238E27FC236}">
                <a16:creationId xmlns:a16="http://schemas.microsoft.com/office/drawing/2014/main" id="{421FC210-7746-0042-A009-98D9D7BFE2A9}"/>
              </a:ext>
            </a:extLst>
          </p:cNvPr>
          <p:cNvPicPr>
            <a:picLocks noChangeAspect="1"/>
          </p:cNvPicPr>
          <p:nvPr/>
        </p:nvPicPr>
        <p:blipFill>
          <a:blip r:embed="rId2"/>
          <a:stretch>
            <a:fillRect/>
          </a:stretch>
        </p:blipFill>
        <p:spPr>
          <a:xfrm>
            <a:off x="4012645" y="2350518"/>
            <a:ext cx="3940751" cy="1852153"/>
          </a:xfrm>
          <a:prstGeom prst="rect">
            <a:avLst/>
          </a:prstGeom>
        </p:spPr>
      </p:pic>
    </p:spTree>
    <p:extLst>
      <p:ext uri="{BB962C8B-B14F-4D97-AF65-F5344CB8AC3E}">
        <p14:creationId xmlns:p14="http://schemas.microsoft.com/office/powerpoint/2010/main" val="234091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6" name="Rectangle 32">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4"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7" name="Rectangle 36">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8"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0" name="Freeform: Shape 59">
            <a:extLst>
              <a:ext uri="{FF2B5EF4-FFF2-40B4-BE49-F238E27FC236}">
                <a16:creationId xmlns:a16="http://schemas.microsoft.com/office/drawing/2014/main" id="{B3D296CC-CA82-4C71-A176-6A9FECDB8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075000"/>
          </a:xfrm>
          <a:custGeom>
            <a:avLst/>
            <a:gdLst>
              <a:gd name="connsiteX0" fmla="*/ 0 w 12192000"/>
              <a:gd name="connsiteY0" fmla="*/ 0 h 2075000"/>
              <a:gd name="connsiteX1" fmla="*/ 12192000 w 12192000"/>
              <a:gd name="connsiteY1" fmla="*/ 0 h 2075000"/>
              <a:gd name="connsiteX2" fmla="*/ 12192000 w 12192000"/>
              <a:gd name="connsiteY2" fmla="*/ 558112 h 2075000"/>
              <a:gd name="connsiteX3" fmla="*/ 12192000 w 12192000"/>
              <a:gd name="connsiteY3" fmla="*/ 750237 h 2075000"/>
              <a:gd name="connsiteX4" fmla="*/ 12192000 w 12192000"/>
              <a:gd name="connsiteY4" fmla="*/ 1726055 h 2075000"/>
              <a:gd name="connsiteX5" fmla="*/ 12113803 w 12192000"/>
              <a:gd name="connsiteY5" fmla="*/ 1734338 h 2075000"/>
              <a:gd name="connsiteX6" fmla="*/ 6753597 w 12192000"/>
              <a:gd name="connsiteY6" fmla="*/ 2057895 h 2075000"/>
              <a:gd name="connsiteX7" fmla="*/ 400746 w 12192000"/>
              <a:gd name="connsiteY7" fmla="*/ 1886552 h 2075000"/>
              <a:gd name="connsiteX8" fmla="*/ 0 w 12192000"/>
              <a:gd name="connsiteY8" fmla="*/ 1849576 h 2075000"/>
              <a:gd name="connsiteX9" fmla="*/ 0 w 12192000"/>
              <a:gd name="connsiteY9" fmla="*/ 750237 h 2075000"/>
              <a:gd name="connsiteX10" fmla="*/ 0 w 12192000"/>
              <a:gd name="connsiteY10" fmla="*/ 558112 h 20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2075000">
                <a:moveTo>
                  <a:pt x="0" y="0"/>
                </a:moveTo>
                <a:lnTo>
                  <a:pt x="12192000" y="0"/>
                </a:lnTo>
                <a:lnTo>
                  <a:pt x="12192000" y="558112"/>
                </a:lnTo>
                <a:lnTo>
                  <a:pt x="12192000" y="750237"/>
                </a:lnTo>
                <a:lnTo>
                  <a:pt x="12192000" y="1726055"/>
                </a:lnTo>
                <a:lnTo>
                  <a:pt x="12113803" y="1734338"/>
                </a:lnTo>
                <a:cubicBezTo>
                  <a:pt x="10139508" y="1932287"/>
                  <a:pt x="8237152" y="2025290"/>
                  <a:pt x="6753597" y="2057895"/>
                </a:cubicBezTo>
                <a:cubicBezTo>
                  <a:pt x="4940362" y="2097744"/>
                  <a:pt x="2657278" y="2078414"/>
                  <a:pt x="400746" y="1886552"/>
                </a:cubicBezTo>
                <a:lnTo>
                  <a:pt x="0" y="1849576"/>
                </a:lnTo>
                <a:lnTo>
                  <a:pt x="0" y="750237"/>
                </a:lnTo>
                <a:lnTo>
                  <a:pt x="0" y="558112"/>
                </a:lnTo>
                <a:close/>
              </a:path>
            </a:pathLst>
          </a:custGeom>
          <a:solidFill>
            <a:schemeClr val="tx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4" name="Text Placeholder 3">
            <a:extLst>
              <a:ext uri="{FF2B5EF4-FFF2-40B4-BE49-F238E27FC236}">
                <a16:creationId xmlns:a16="http://schemas.microsoft.com/office/drawing/2014/main" id="{BA3E13D6-8BEB-F247-9D73-C921B903E70F}"/>
              </a:ext>
            </a:extLst>
          </p:cNvPr>
          <p:cNvSpPr>
            <a:spLocks noGrp="1"/>
          </p:cNvSpPr>
          <p:nvPr>
            <p:ph type="body" sz="half" idx="2"/>
          </p:nvPr>
        </p:nvSpPr>
        <p:spPr>
          <a:xfrm>
            <a:off x="807721" y="2635976"/>
            <a:ext cx="8227269" cy="3542776"/>
          </a:xfrm>
        </p:spPr>
        <p:txBody>
          <a:bodyPr vert="horz" lIns="91440" tIns="45720" rIns="91440" bIns="45720" rtlCol="0" anchor="ctr">
            <a:normAutofit/>
          </a:bodyPr>
          <a:lstStyle/>
          <a:p>
            <a:pPr indent="-228600" algn="l">
              <a:buFont typeface="Wingdings" panose="05000000000000000000" pitchFamily="2" charset="2"/>
              <a:buChar char="§"/>
            </a:pPr>
            <a:r>
              <a:rPr lang="en-US" sz="1600" dirty="0">
                <a:solidFill>
                  <a:schemeClr val="tx1"/>
                </a:solidFill>
              </a:rPr>
              <a:t>MuniciPAY is a customizable electronic payment processing system specifically geared toward government entities. It allows for the municipality to offer convenience to its residents while preventing the municipality from paying processing fees associated with card acceptance as the fees are passed onto the cardholder. </a:t>
            </a:r>
          </a:p>
          <a:p>
            <a:pPr indent="-228600" algn="l">
              <a:buFont typeface="Wingdings" panose="05000000000000000000" pitchFamily="2" charset="2"/>
              <a:buChar char="§"/>
            </a:pPr>
            <a:r>
              <a:rPr lang="en-US" sz="1600" dirty="0">
                <a:solidFill>
                  <a:schemeClr val="tx1"/>
                </a:solidFill>
              </a:rPr>
              <a:t>Fees for Credit and Debit Cards are 2.65% of the total transaction or a $3.00 minimum. </a:t>
            </a:r>
          </a:p>
          <a:p>
            <a:pPr indent="-228600" algn="l">
              <a:buFont typeface="Wingdings" panose="05000000000000000000" pitchFamily="2" charset="2"/>
              <a:buChar char="§"/>
            </a:pPr>
            <a:r>
              <a:rPr lang="en-US" sz="1600" dirty="0">
                <a:solidFill>
                  <a:schemeClr val="tx1"/>
                </a:solidFill>
              </a:rPr>
              <a:t>The fee for ACH transactions is a flat fee of $1.50. </a:t>
            </a:r>
          </a:p>
          <a:p>
            <a:pPr indent="-228600" algn="l">
              <a:buFont typeface="Wingdings" panose="05000000000000000000" pitchFamily="2" charset="2"/>
              <a:buChar char="§"/>
            </a:pPr>
            <a:endParaRPr lang="en-US" sz="1600" dirty="0">
              <a:solidFill>
                <a:schemeClr val="tx1"/>
              </a:solidFill>
            </a:endParaRPr>
          </a:p>
        </p:txBody>
      </p:sp>
    </p:spTree>
    <p:extLst>
      <p:ext uri="{BB962C8B-B14F-4D97-AF65-F5344CB8AC3E}">
        <p14:creationId xmlns:p14="http://schemas.microsoft.com/office/powerpoint/2010/main" val="307452513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3">
            <a:extLst>
              <a:ext uri="{FF2B5EF4-FFF2-40B4-BE49-F238E27FC236}">
                <a16:creationId xmlns:a16="http://schemas.microsoft.com/office/drawing/2014/main" id="{0B46D094-9D10-45BD-BE9D-E4AFE2FE30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55076C24-1C31-4A38-A3E7-9F78F38C2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a:extLst>
                <a:ext uri="{FF2B5EF4-FFF2-40B4-BE49-F238E27FC236}">
                  <a16:creationId xmlns:a16="http://schemas.microsoft.com/office/drawing/2014/main" id="{90A2F46D-431F-494E-B76D-74CEC1426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7">
              <a:extLst>
                <a:ext uri="{FF2B5EF4-FFF2-40B4-BE49-F238E27FC236}">
                  <a16:creationId xmlns:a16="http://schemas.microsoft.com/office/drawing/2014/main" id="{57B72B1F-4125-4F46-8D06-808E368B2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4" name="Freeform 8">
              <a:extLst>
                <a:ext uri="{FF2B5EF4-FFF2-40B4-BE49-F238E27FC236}">
                  <a16:creationId xmlns:a16="http://schemas.microsoft.com/office/drawing/2014/main" id="{7C16EC32-C009-4130-ADB8-9DFD03CEC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9">
              <a:extLst>
                <a:ext uri="{FF2B5EF4-FFF2-40B4-BE49-F238E27FC236}">
                  <a16:creationId xmlns:a16="http://schemas.microsoft.com/office/drawing/2014/main" id="{CA06AC4F-231A-406A-83AF-BF4F1603D3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0">
              <a:extLst>
                <a:ext uri="{FF2B5EF4-FFF2-40B4-BE49-F238E27FC236}">
                  <a16:creationId xmlns:a16="http://schemas.microsoft.com/office/drawing/2014/main" id="{244FAADB-573E-4112-BE8C-B88C470E4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11">
              <a:extLst>
                <a:ext uri="{FF2B5EF4-FFF2-40B4-BE49-F238E27FC236}">
                  <a16:creationId xmlns:a16="http://schemas.microsoft.com/office/drawing/2014/main" id="{CF38BC08-F82D-4258-8E44-11B2C9E4E1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12">
              <a:extLst>
                <a:ext uri="{FF2B5EF4-FFF2-40B4-BE49-F238E27FC236}">
                  <a16:creationId xmlns:a16="http://schemas.microsoft.com/office/drawing/2014/main" id="{EF763D22-10EE-4D7D-95EE-5F4DB723D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13">
              <a:extLst>
                <a:ext uri="{FF2B5EF4-FFF2-40B4-BE49-F238E27FC236}">
                  <a16:creationId xmlns:a16="http://schemas.microsoft.com/office/drawing/2014/main" id="{81EA7FDE-0B97-4DDD-AF65-F352834E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14">
              <a:extLst>
                <a:ext uri="{FF2B5EF4-FFF2-40B4-BE49-F238E27FC236}">
                  <a16:creationId xmlns:a16="http://schemas.microsoft.com/office/drawing/2014/main" id="{CC18534F-EC75-4CF4-BBAC-0EF150873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5">
              <a:extLst>
                <a:ext uri="{FF2B5EF4-FFF2-40B4-BE49-F238E27FC236}">
                  <a16:creationId xmlns:a16="http://schemas.microsoft.com/office/drawing/2014/main" id="{71BB5232-2C83-41EB-B62B-E54AC93F2E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2" name="Freeform 16">
              <a:extLst>
                <a:ext uri="{FF2B5EF4-FFF2-40B4-BE49-F238E27FC236}">
                  <a16:creationId xmlns:a16="http://schemas.microsoft.com/office/drawing/2014/main" id="{2598F724-C32E-4B91-9B85-60C89DBB8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3" name="Freeform 17">
              <a:extLst>
                <a:ext uri="{FF2B5EF4-FFF2-40B4-BE49-F238E27FC236}">
                  <a16:creationId xmlns:a16="http://schemas.microsoft.com/office/drawing/2014/main" id="{D5D4FBFD-ACE3-46D2-8E97-E8EABE735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8">
              <a:extLst>
                <a:ext uri="{FF2B5EF4-FFF2-40B4-BE49-F238E27FC236}">
                  <a16:creationId xmlns:a16="http://schemas.microsoft.com/office/drawing/2014/main" id="{54A3C901-AFD0-41D3-85E5-87D0E1C9D3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9">
              <a:extLst>
                <a:ext uri="{FF2B5EF4-FFF2-40B4-BE49-F238E27FC236}">
                  <a16:creationId xmlns:a16="http://schemas.microsoft.com/office/drawing/2014/main" id="{485F3E8E-CD09-44EB-AC73-1834A8D50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20">
              <a:extLst>
                <a:ext uri="{FF2B5EF4-FFF2-40B4-BE49-F238E27FC236}">
                  <a16:creationId xmlns:a16="http://schemas.microsoft.com/office/drawing/2014/main" id="{3BDFC1A4-51E7-46A6-8A0D-50476BCF5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21">
              <a:extLst>
                <a:ext uri="{FF2B5EF4-FFF2-40B4-BE49-F238E27FC236}">
                  <a16:creationId xmlns:a16="http://schemas.microsoft.com/office/drawing/2014/main" id="{A561BC1B-C5E2-45AA-B72B-03AF3216C4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2">
              <a:extLst>
                <a:ext uri="{FF2B5EF4-FFF2-40B4-BE49-F238E27FC236}">
                  <a16:creationId xmlns:a16="http://schemas.microsoft.com/office/drawing/2014/main" id="{4C0779C6-0F80-48B1-AD32-CC10D00CE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3" name="Freeform 23">
              <a:extLst>
                <a:ext uri="{FF2B5EF4-FFF2-40B4-BE49-F238E27FC236}">
                  <a16:creationId xmlns:a16="http://schemas.microsoft.com/office/drawing/2014/main" id="{73702193-6A56-4A74-84AD-94F530FEDF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8" name="Group 34">
            <a:extLst>
              <a:ext uri="{FF2B5EF4-FFF2-40B4-BE49-F238E27FC236}">
                <a16:creationId xmlns:a16="http://schemas.microsoft.com/office/drawing/2014/main" id="{86AEFF79-03FD-4BC0-8A67-25CAFCFDCD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79" name="Rectangle 35">
              <a:extLst>
                <a:ext uri="{FF2B5EF4-FFF2-40B4-BE49-F238E27FC236}">
                  <a16:creationId xmlns:a16="http://schemas.microsoft.com/office/drawing/2014/main" id="{CB66FC33-38F1-4E8E-8474-AF1F5673BA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36">
              <a:extLst>
                <a:ext uri="{FF2B5EF4-FFF2-40B4-BE49-F238E27FC236}">
                  <a16:creationId xmlns:a16="http://schemas.microsoft.com/office/drawing/2014/main" id="{32E0DAC0-8D22-4A77-8AA9-169781B2E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828C2492-9737-4D83-8CBD-93EA6D071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0" name="Rectangle 39">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0" name="Group 41">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81"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1"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B36A4E6B-F27F-C64D-9820-5BB2CE46E68B}"/>
              </a:ext>
            </a:extLst>
          </p:cNvPr>
          <p:cNvSpPr>
            <a:spLocks noGrp="1"/>
          </p:cNvSpPr>
          <p:nvPr>
            <p:ph type="title"/>
          </p:nvPr>
        </p:nvSpPr>
        <p:spPr>
          <a:xfrm>
            <a:off x="1374550" y="5188253"/>
            <a:ext cx="9435152" cy="789673"/>
          </a:xfrm>
        </p:spPr>
        <p:txBody>
          <a:bodyPr vert="horz" lIns="228600" tIns="228600" rIns="228600" bIns="0" rtlCol="0" anchor="ctr">
            <a:normAutofit fontScale="90000"/>
          </a:bodyPr>
          <a:lstStyle/>
          <a:p>
            <a:pPr>
              <a:lnSpc>
                <a:spcPct val="80000"/>
              </a:lnSpc>
            </a:pPr>
            <a:br>
              <a:rPr lang="en-US" sz="1000" dirty="0">
                <a:solidFill>
                  <a:schemeClr val="bg1"/>
                </a:solidFill>
              </a:rPr>
            </a:br>
            <a:br>
              <a:rPr lang="en-US" sz="2700" dirty="0">
                <a:solidFill>
                  <a:schemeClr val="bg1"/>
                </a:solidFill>
              </a:rPr>
            </a:br>
            <a:r>
              <a:rPr lang="en-US" sz="2700" dirty="0">
                <a:solidFill>
                  <a:schemeClr val="bg1"/>
                </a:solidFill>
              </a:rPr>
              <a:t>EASE OF USE FOR RESIDENTS </a:t>
            </a:r>
            <a:br>
              <a:rPr lang="en-US" sz="2700" dirty="0">
                <a:solidFill>
                  <a:schemeClr val="bg1"/>
                </a:solidFill>
              </a:rPr>
            </a:br>
            <a:br>
              <a:rPr lang="en-US" sz="2700" dirty="0">
                <a:solidFill>
                  <a:schemeClr val="bg1"/>
                </a:solidFill>
              </a:rPr>
            </a:br>
            <a:r>
              <a:rPr lang="en-US" sz="2700" dirty="0">
                <a:solidFill>
                  <a:schemeClr val="bg1"/>
                </a:solidFill>
              </a:rPr>
              <a:t>Residents can choose to either set up an account or to make payments as a Guest User. When an account is set up, residents will be able to access their payment history through the </a:t>
            </a:r>
            <a:r>
              <a:rPr lang="en-US" sz="2700" dirty="0" err="1">
                <a:solidFill>
                  <a:schemeClr val="bg1"/>
                </a:solidFill>
              </a:rPr>
              <a:t>MuniciPAY</a:t>
            </a:r>
            <a:r>
              <a:rPr lang="en-US" sz="2700" dirty="0">
                <a:solidFill>
                  <a:schemeClr val="bg1"/>
                </a:solidFill>
              </a:rPr>
              <a:t> system. </a:t>
            </a:r>
            <a:endParaRPr lang="en-US" sz="1000" dirty="0">
              <a:solidFill>
                <a:schemeClr val="bg1"/>
              </a:solidFill>
            </a:endParaRPr>
          </a:p>
        </p:txBody>
      </p:sp>
      <p:sp>
        <p:nvSpPr>
          <p:cNvPr id="63" name="Freeform: Shape 62">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pic>
        <p:nvPicPr>
          <p:cNvPr id="7" name="Picture 6" descr="A screenshot of a cell phone&#10;&#10;Description automatically generated">
            <a:extLst>
              <a:ext uri="{FF2B5EF4-FFF2-40B4-BE49-F238E27FC236}">
                <a16:creationId xmlns:a16="http://schemas.microsoft.com/office/drawing/2014/main" id="{A2D1E151-B2BB-904A-8539-3918EE17AEBE}"/>
              </a:ext>
            </a:extLst>
          </p:cNvPr>
          <p:cNvPicPr>
            <a:picLocks noChangeAspect="1"/>
          </p:cNvPicPr>
          <p:nvPr/>
        </p:nvPicPr>
        <p:blipFill>
          <a:blip r:embed="rId2"/>
          <a:stretch>
            <a:fillRect/>
          </a:stretch>
        </p:blipFill>
        <p:spPr>
          <a:xfrm>
            <a:off x="643467" y="793949"/>
            <a:ext cx="3539970" cy="3530529"/>
          </a:xfrm>
          <a:prstGeom prst="rect">
            <a:avLst/>
          </a:prstGeom>
        </p:spPr>
      </p:pic>
      <p:pic>
        <p:nvPicPr>
          <p:cNvPr id="9" name="Picture 8" descr="A screenshot of a cell phone&#10;&#10;Description automatically generated">
            <a:extLst>
              <a:ext uri="{FF2B5EF4-FFF2-40B4-BE49-F238E27FC236}">
                <a16:creationId xmlns:a16="http://schemas.microsoft.com/office/drawing/2014/main" id="{455FB251-93F5-134C-BE9D-58DA9A186BB1}"/>
              </a:ext>
            </a:extLst>
          </p:cNvPr>
          <p:cNvPicPr>
            <a:picLocks noChangeAspect="1"/>
          </p:cNvPicPr>
          <p:nvPr/>
        </p:nvPicPr>
        <p:blipFill>
          <a:blip r:embed="rId3"/>
          <a:stretch>
            <a:fillRect/>
          </a:stretch>
        </p:blipFill>
        <p:spPr>
          <a:xfrm>
            <a:off x="8258856" y="1450426"/>
            <a:ext cx="3539970" cy="1969746"/>
          </a:xfrm>
          <a:prstGeom prst="rect">
            <a:avLst/>
          </a:prstGeom>
        </p:spPr>
      </p:pic>
      <p:pic>
        <p:nvPicPr>
          <p:cNvPr id="5" name="Content Placeholder 4" descr="A screenshot of a cell phone&#10;&#10;Description automatically generated">
            <a:extLst>
              <a:ext uri="{FF2B5EF4-FFF2-40B4-BE49-F238E27FC236}">
                <a16:creationId xmlns:a16="http://schemas.microsoft.com/office/drawing/2014/main" id="{39A4EA62-E0DE-9E42-BFD9-CABE8665B232}"/>
              </a:ext>
            </a:extLst>
          </p:cNvPr>
          <p:cNvPicPr>
            <a:picLocks noGrp="1" noChangeAspect="1"/>
          </p:cNvPicPr>
          <p:nvPr>
            <p:ph idx="1"/>
          </p:nvPr>
        </p:nvPicPr>
        <p:blipFill>
          <a:blip r:embed="rId4"/>
          <a:stretch>
            <a:fillRect/>
          </a:stretch>
        </p:blipFill>
        <p:spPr>
          <a:xfrm>
            <a:off x="4666688" y="773663"/>
            <a:ext cx="3025276" cy="3864547"/>
          </a:xfrm>
          <a:prstGeom prst="rect">
            <a:avLst/>
          </a:prstGeom>
        </p:spPr>
      </p:pic>
    </p:spTree>
    <p:extLst>
      <p:ext uri="{BB962C8B-B14F-4D97-AF65-F5344CB8AC3E}">
        <p14:creationId xmlns:p14="http://schemas.microsoft.com/office/powerpoint/2010/main" val="273456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3" name="Rectangle 32">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7" name="Rectangle 36">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Title 2">
            <a:extLst>
              <a:ext uri="{FF2B5EF4-FFF2-40B4-BE49-F238E27FC236}">
                <a16:creationId xmlns:a16="http://schemas.microsoft.com/office/drawing/2014/main" id="{9ED1ADB0-A11C-204B-AE21-BEB225BE2C42}"/>
              </a:ext>
            </a:extLst>
          </p:cNvPr>
          <p:cNvSpPr>
            <a:spLocks noGrp="1"/>
          </p:cNvSpPr>
          <p:nvPr>
            <p:ph type="title"/>
          </p:nvPr>
        </p:nvSpPr>
        <p:spPr>
          <a:xfrm>
            <a:off x="1378425" y="5199797"/>
            <a:ext cx="9435152" cy="789673"/>
          </a:xfrm>
        </p:spPr>
        <p:txBody>
          <a:bodyPr vert="horz" lIns="228600" tIns="228600" rIns="228600" bIns="0" rtlCol="0" anchor="ctr">
            <a:normAutofit fontScale="90000"/>
          </a:bodyPr>
          <a:lstStyle/>
          <a:p>
            <a:pPr>
              <a:lnSpc>
                <a:spcPct val="80000"/>
              </a:lnSpc>
            </a:pPr>
            <a:r>
              <a:rPr lang="en-US" sz="4000" dirty="0">
                <a:solidFill>
                  <a:schemeClr val="bg1"/>
                </a:solidFill>
              </a:rPr>
              <a:t>Users can select products by department and add to their carts. They have the option to pay with a credit card, debit card or by ACH transaction. </a:t>
            </a:r>
          </a:p>
        </p:txBody>
      </p:sp>
      <p:sp>
        <p:nvSpPr>
          <p:cNvPr id="60" name="Freeform: Shape 59">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A screenshot of a cell phone&#10;&#10;Description automatically generated">
            <a:extLst>
              <a:ext uri="{FF2B5EF4-FFF2-40B4-BE49-F238E27FC236}">
                <a16:creationId xmlns:a16="http://schemas.microsoft.com/office/drawing/2014/main" id="{26D29AC8-46B4-6745-AD53-505F754E858D}"/>
              </a:ext>
            </a:extLst>
          </p:cNvPr>
          <p:cNvPicPr>
            <a:picLocks noChangeAspect="1"/>
          </p:cNvPicPr>
          <p:nvPr/>
        </p:nvPicPr>
        <p:blipFill>
          <a:blip r:embed="rId2"/>
          <a:stretch>
            <a:fillRect/>
          </a:stretch>
        </p:blipFill>
        <p:spPr>
          <a:xfrm>
            <a:off x="170127" y="265427"/>
            <a:ext cx="5373416" cy="3183749"/>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2B3316BA-ECFE-B145-943E-A82C505AD517}"/>
              </a:ext>
            </a:extLst>
          </p:cNvPr>
          <p:cNvPicPr>
            <a:picLocks noChangeAspect="1"/>
          </p:cNvPicPr>
          <p:nvPr/>
        </p:nvPicPr>
        <p:blipFill>
          <a:blip r:embed="rId3"/>
          <a:stretch>
            <a:fillRect/>
          </a:stretch>
        </p:blipFill>
        <p:spPr>
          <a:xfrm>
            <a:off x="6010724" y="264158"/>
            <a:ext cx="5515127" cy="3243746"/>
          </a:xfrm>
          <a:prstGeom prst="rect">
            <a:avLst/>
          </a:prstGeom>
        </p:spPr>
      </p:pic>
    </p:spTree>
    <p:extLst>
      <p:ext uri="{BB962C8B-B14F-4D97-AF65-F5344CB8AC3E}">
        <p14:creationId xmlns:p14="http://schemas.microsoft.com/office/powerpoint/2010/main" val="219326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C4610E-9C18-467B-BF10-BE6A974CC3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296DF307-344E-4E9B-A7AA-8139E450D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E263CC2D-ACFB-4EB3-ADF9-CD82BC842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C5366E2F-9BA0-485A-B1CA-A5E6E2E37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1803051E-7C26-4F53-8293-B4EAED42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D10888CD-E496-4116-9C45-CF4F17ADE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A42DA8F-DA3D-43E9-A184-E0F6C133A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473EAD31-7AA3-49B7-ADD6-C13FF0F14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2BBB7CDF-BA2E-451F-9201-CF2B6FEAE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84809EF2-CD0D-4BC3-ABC7-E7E312A1D7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11D2D6C5-637B-4AFE-97F4-D4E48A613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F841B2C5-57F5-4FE6-B4D4-EBB3F30881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B4822A39-2A52-4B2C-9319-BEFC526DB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4E469692-E783-4950-8DEC-3A1FD3978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012909CD-3254-41E5-B8BB-0F2D7CE0D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93E7648E-861E-4503-AEDC-56C4EC507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F9C72257-EBD0-4D1C-A32C-D84644687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7BB2CBB-9C22-4E28-AB86-DC92AEE2D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F85B3053-8D9F-410A-80C2-7960DDEA6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E8FF5DA7-6E72-41F1-A54C-EAF440A27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A899734C-500F-4274-9854-8BFA14A1D7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3" name="Rectangle 32">
              <a:extLst>
                <a:ext uri="{FF2B5EF4-FFF2-40B4-BE49-F238E27FC236}">
                  <a16:creationId xmlns:a16="http://schemas.microsoft.com/office/drawing/2014/main" id="{FF07BF51-2934-47AD-A415-7400882F1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Isosceles Triangle 33">
              <a:extLst>
                <a:ext uri="{FF2B5EF4-FFF2-40B4-BE49-F238E27FC236}">
                  <a16:creationId xmlns:a16="http://schemas.microsoft.com/office/drawing/2014/main" id="{DD6E3DF0-EDC0-458B-9C5B-911814F0A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5D0824B1-47C9-4504-99FB-CB150519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7" name="Rectangle 36">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0"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Title 2">
            <a:extLst>
              <a:ext uri="{FF2B5EF4-FFF2-40B4-BE49-F238E27FC236}">
                <a16:creationId xmlns:a16="http://schemas.microsoft.com/office/drawing/2014/main" id="{9ED1ADB0-A11C-204B-AE21-BEB225BE2C42}"/>
              </a:ext>
            </a:extLst>
          </p:cNvPr>
          <p:cNvSpPr>
            <a:spLocks noGrp="1"/>
          </p:cNvSpPr>
          <p:nvPr>
            <p:ph type="title"/>
          </p:nvPr>
        </p:nvSpPr>
        <p:spPr>
          <a:xfrm>
            <a:off x="1378425" y="5199797"/>
            <a:ext cx="9435152" cy="1209445"/>
          </a:xfrm>
        </p:spPr>
        <p:txBody>
          <a:bodyPr vert="horz" lIns="228600" tIns="228600" rIns="228600" bIns="0" rtlCol="0" anchor="ctr">
            <a:normAutofit fontScale="90000"/>
          </a:bodyPr>
          <a:lstStyle/>
          <a:p>
            <a:pPr>
              <a:lnSpc>
                <a:spcPct val="80000"/>
              </a:lnSpc>
            </a:pPr>
            <a:r>
              <a:rPr lang="en-US" sz="4000" dirty="0">
                <a:solidFill>
                  <a:schemeClr val="bg1"/>
                </a:solidFill>
              </a:rPr>
              <a:t>Once a transaction is complete, the user will receive a confirmation on his/her screen as well as a confirmation email. </a:t>
            </a:r>
          </a:p>
        </p:txBody>
      </p:sp>
      <p:sp>
        <p:nvSpPr>
          <p:cNvPr id="60" name="Freeform: Shape 59">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A screenshot of a cell phone&#10;&#10;Description automatically generated">
            <a:extLst>
              <a:ext uri="{FF2B5EF4-FFF2-40B4-BE49-F238E27FC236}">
                <a16:creationId xmlns:a16="http://schemas.microsoft.com/office/drawing/2014/main" id="{296642BC-DB31-4C4A-8E50-54D4BA93976E}"/>
              </a:ext>
            </a:extLst>
          </p:cNvPr>
          <p:cNvPicPr>
            <a:picLocks noChangeAspect="1"/>
          </p:cNvPicPr>
          <p:nvPr/>
        </p:nvPicPr>
        <p:blipFill>
          <a:blip r:embed="rId2"/>
          <a:stretch>
            <a:fillRect/>
          </a:stretch>
        </p:blipFill>
        <p:spPr>
          <a:xfrm>
            <a:off x="1340671" y="512351"/>
            <a:ext cx="9232900" cy="3898900"/>
          </a:xfrm>
          <a:prstGeom prst="rect">
            <a:avLst/>
          </a:prstGeom>
        </p:spPr>
      </p:pic>
    </p:spTree>
    <p:extLst>
      <p:ext uri="{BB962C8B-B14F-4D97-AF65-F5344CB8AC3E}">
        <p14:creationId xmlns:p14="http://schemas.microsoft.com/office/powerpoint/2010/main" val="34355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6" name="Rectangle 32">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4"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34">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7" name="Rectangle 36">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8"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0"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1"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0" name="Freeform: Shape 59">
            <a:extLst>
              <a:ext uri="{FF2B5EF4-FFF2-40B4-BE49-F238E27FC236}">
                <a16:creationId xmlns:a16="http://schemas.microsoft.com/office/drawing/2014/main" id="{B3D296CC-CA82-4C71-A176-6A9FECDB8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075000"/>
          </a:xfrm>
          <a:custGeom>
            <a:avLst/>
            <a:gdLst>
              <a:gd name="connsiteX0" fmla="*/ 0 w 12192000"/>
              <a:gd name="connsiteY0" fmla="*/ 0 h 2075000"/>
              <a:gd name="connsiteX1" fmla="*/ 12192000 w 12192000"/>
              <a:gd name="connsiteY1" fmla="*/ 0 h 2075000"/>
              <a:gd name="connsiteX2" fmla="*/ 12192000 w 12192000"/>
              <a:gd name="connsiteY2" fmla="*/ 558112 h 2075000"/>
              <a:gd name="connsiteX3" fmla="*/ 12192000 w 12192000"/>
              <a:gd name="connsiteY3" fmla="*/ 750237 h 2075000"/>
              <a:gd name="connsiteX4" fmla="*/ 12192000 w 12192000"/>
              <a:gd name="connsiteY4" fmla="*/ 1726055 h 2075000"/>
              <a:gd name="connsiteX5" fmla="*/ 12113803 w 12192000"/>
              <a:gd name="connsiteY5" fmla="*/ 1734338 h 2075000"/>
              <a:gd name="connsiteX6" fmla="*/ 6753597 w 12192000"/>
              <a:gd name="connsiteY6" fmla="*/ 2057895 h 2075000"/>
              <a:gd name="connsiteX7" fmla="*/ 400746 w 12192000"/>
              <a:gd name="connsiteY7" fmla="*/ 1886552 h 2075000"/>
              <a:gd name="connsiteX8" fmla="*/ 0 w 12192000"/>
              <a:gd name="connsiteY8" fmla="*/ 1849576 h 2075000"/>
              <a:gd name="connsiteX9" fmla="*/ 0 w 12192000"/>
              <a:gd name="connsiteY9" fmla="*/ 750237 h 2075000"/>
              <a:gd name="connsiteX10" fmla="*/ 0 w 12192000"/>
              <a:gd name="connsiteY10" fmla="*/ 558112 h 207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2075000">
                <a:moveTo>
                  <a:pt x="0" y="0"/>
                </a:moveTo>
                <a:lnTo>
                  <a:pt x="12192000" y="0"/>
                </a:lnTo>
                <a:lnTo>
                  <a:pt x="12192000" y="558112"/>
                </a:lnTo>
                <a:lnTo>
                  <a:pt x="12192000" y="750237"/>
                </a:lnTo>
                <a:lnTo>
                  <a:pt x="12192000" y="1726055"/>
                </a:lnTo>
                <a:lnTo>
                  <a:pt x="12113803" y="1734338"/>
                </a:lnTo>
                <a:cubicBezTo>
                  <a:pt x="10139508" y="1932287"/>
                  <a:pt x="8237152" y="2025290"/>
                  <a:pt x="6753597" y="2057895"/>
                </a:cubicBezTo>
                <a:cubicBezTo>
                  <a:pt x="4940362" y="2097744"/>
                  <a:pt x="2657278" y="2078414"/>
                  <a:pt x="400746" y="1886552"/>
                </a:cubicBezTo>
                <a:lnTo>
                  <a:pt x="0" y="1849576"/>
                </a:lnTo>
                <a:lnTo>
                  <a:pt x="0" y="750237"/>
                </a:lnTo>
                <a:lnTo>
                  <a:pt x="0" y="558112"/>
                </a:lnTo>
                <a:close/>
              </a:path>
            </a:pathLst>
          </a:custGeom>
          <a:solidFill>
            <a:schemeClr val="tx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4" name="Text Placeholder 3">
            <a:extLst>
              <a:ext uri="{FF2B5EF4-FFF2-40B4-BE49-F238E27FC236}">
                <a16:creationId xmlns:a16="http://schemas.microsoft.com/office/drawing/2014/main" id="{BA3E13D6-8BEB-F247-9D73-C921B903E70F}"/>
              </a:ext>
            </a:extLst>
          </p:cNvPr>
          <p:cNvSpPr>
            <a:spLocks noGrp="1"/>
          </p:cNvSpPr>
          <p:nvPr>
            <p:ph type="body" sz="half" idx="2"/>
          </p:nvPr>
        </p:nvSpPr>
        <p:spPr>
          <a:xfrm>
            <a:off x="807721" y="2635976"/>
            <a:ext cx="8227269" cy="3542776"/>
          </a:xfrm>
        </p:spPr>
        <p:txBody>
          <a:bodyPr vert="horz" lIns="91440" tIns="45720" rIns="91440" bIns="45720" rtlCol="0" anchor="ctr">
            <a:normAutofit fontScale="77500" lnSpcReduction="20000"/>
          </a:bodyPr>
          <a:lstStyle/>
          <a:p>
            <a:pPr marL="285750" indent="-285750" algn="l">
              <a:buFont typeface="Arial" panose="020B0604020202020204" pitchFamily="34" charset="0"/>
              <a:buChar char="•"/>
            </a:pPr>
            <a:endParaRPr lang="en-US" sz="1600" dirty="0">
              <a:solidFill>
                <a:schemeClr val="tx1"/>
              </a:solidFill>
            </a:endParaRPr>
          </a:p>
          <a:p>
            <a:pPr marL="285750" indent="-285750" algn="l">
              <a:buFont typeface="Arial" panose="020B0604020202020204" pitchFamily="34" charset="0"/>
              <a:buChar char="•"/>
            </a:pPr>
            <a:r>
              <a:rPr lang="en-US" sz="1600" dirty="0">
                <a:solidFill>
                  <a:schemeClr val="tx1"/>
                </a:solidFill>
              </a:rPr>
              <a:t>No set-up fees, monthly fees or processing fees for the Town </a:t>
            </a:r>
          </a:p>
          <a:p>
            <a:pPr marL="285750" indent="-285750" algn="l">
              <a:buFont typeface="Arial" panose="020B0604020202020204" pitchFamily="34" charset="0"/>
              <a:buChar char="•"/>
            </a:pPr>
            <a:r>
              <a:rPr lang="en-US" sz="1600" dirty="0">
                <a:solidFill>
                  <a:schemeClr val="tx1"/>
                </a:solidFill>
              </a:rPr>
              <a:t>All payments and transactions are secure through Nationwide Payments, which is a Level II DSS Service Provider, meeting all Payment Application Data Security Standards</a:t>
            </a:r>
          </a:p>
          <a:p>
            <a:pPr marL="285750" indent="-285750" algn="l">
              <a:buFont typeface="Arial" panose="020B0604020202020204" pitchFamily="34" charset="0"/>
              <a:buChar char="•"/>
            </a:pPr>
            <a:r>
              <a:rPr lang="en-US" sz="1600" dirty="0">
                <a:solidFill>
                  <a:schemeClr val="tx1"/>
                </a:solidFill>
              </a:rPr>
              <a:t>Option to have Card Readers for each department. Card Readers have a one-time fee of $185.00</a:t>
            </a:r>
          </a:p>
          <a:p>
            <a:pPr marL="285750" indent="-285750" algn="l">
              <a:buFont typeface="Arial" panose="020B0604020202020204" pitchFamily="34" charset="0"/>
              <a:buChar char="•"/>
            </a:pPr>
            <a:r>
              <a:rPr lang="en-US" sz="1600" dirty="0">
                <a:solidFill>
                  <a:schemeClr val="tx1"/>
                </a:solidFill>
              </a:rPr>
              <a:t>Funds are deposited into the corresponding depository accounts within 2 business days for card transactions and 3 business days for ACH transactions </a:t>
            </a:r>
          </a:p>
          <a:p>
            <a:pPr marL="285750" indent="-285750" algn="l">
              <a:buFont typeface="Arial" panose="020B0604020202020204" pitchFamily="34" charset="0"/>
              <a:buChar char="•"/>
            </a:pPr>
            <a:r>
              <a:rPr lang="en-US" sz="1600" dirty="0">
                <a:solidFill>
                  <a:schemeClr val="tx1"/>
                </a:solidFill>
              </a:rPr>
              <a:t>Detailed Transaction Reporting allows reports to be run by Batch, Department, Item and User </a:t>
            </a:r>
          </a:p>
          <a:p>
            <a:pPr marL="285750" indent="-285750" algn="l">
              <a:buFont typeface="Arial" panose="020B0604020202020204" pitchFamily="34" charset="0"/>
              <a:buChar char="•"/>
            </a:pPr>
            <a:r>
              <a:rPr lang="en-US" sz="1600" dirty="0">
                <a:solidFill>
                  <a:schemeClr val="tx1"/>
                </a:solidFill>
              </a:rPr>
              <a:t>Transaction Search allows for quick searching for Departments to find a specific transaction by name, email, amount or transaction type </a:t>
            </a:r>
          </a:p>
          <a:p>
            <a:pPr marL="285750" indent="-285750" algn="l">
              <a:buFont typeface="Arial" panose="020B0604020202020204" pitchFamily="34" charset="0"/>
              <a:buChar char="•"/>
            </a:pPr>
            <a:r>
              <a:rPr lang="en-US" sz="1600" dirty="0">
                <a:solidFill>
                  <a:schemeClr val="tx1"/>
                </a:solidFill>
              </a:rPr>
              <a:t>Each Department will have its own access to the Department Reporting for ease of management and reconciliation </a:t>
            </a:r>
          </a:p>
          <a:p>
            <a:pPr algn="l"/>
            <a:endParaRPr lang="en-US" sz="1600" dirty="0">
              <a:solidFill>
                <a:schemeClr val="tx1"/>
              </a:solidFill>
            </a:endParaRPr>
          </a:p>
          <a:p>
            <a:pPr indent="-228600" algn="l">
              <a:buFont typeface="Wingdings" panose="05000000000000000000" pitchFamily="2" charset="2"/>
              <a:buChar char="§"/>
            </a:pPr>
            <a:endParaRPr lang="en-US" sz="1600" dirty="0">
              <a:solidFill>
                <a:schemeClr val="tx1"/>
              </a:solidFill>
            </a:endParaRPr>
          </a:p>
        </p:txBody>
      </p:sp>
      <p:sp>
        <p:nvSpPr>
          <p:cNvPr id="2" name="TextBox 1">
            <a:extLst>
              <a:ext uri="{FF2B5EF4-FFF2-40B4-BE49-F238E27FC236}">
                <a16:creationId xmlns:a16="http://schemas.microsoft.com/office/drawing/2014/main" id="{EA4C60CE-CDC3-C343-8BAD-E90F310C9AD1}"/>
              </a:ext>
            </a:extLst>
          </p:cNvPr>
          <p:cNvSpPr txBox="1"/>
          <p:nvPr/>
        </p:nvSpPr>
        <p:spPr>
          <a:xfrm>
            <a:off x="2330799" y="546419"/>
            <a:ext cx="6752530" cy="800219"/>
          </a:xfrm>
          <a:prstGeom prst="rect">
            <a:avLst/>
          </a:prstGeom>
          <a:noFill/>
        </p:spPr>
        <p:txBody>
          <a:bodyPr wrap="square" rtlCol="0">
            <a:spAutoFit/>
          </a:bodyPr>
          <a:lstStyle/>
          <a:p>
            <a:pPr algn="ctr"/>
            <a:r>
              <a:rPr lang="en-US" sz="2800" dirty="0">
                <a:solidFill>
                  <a:schemeClr val="bg1"/>
                </a:solidFill>
              </a:rPr>
              <a:t>Easy to use for the Town of </a:t>
            </a:r>
            <a:r>
              <a:rPr lang="en-US" sz="2800" dirty="0" err="1">
                <a:solidFill>
                  <a:schemeClr val="bg1"/>
                </a:solidFill>
              </a:rPr>
              <a:t>Marbletown</a:t>
            </a:r>
            <a:r>
              <a:rPr lang="en-US" sz="2800" dirty="0">
                <a:solidFill>
                  <a:schemeClr val="bg1"/>
                </a:solidFill>
              </a:rPr>
              <a:t>:</a:t>
            </a:r>
          </a:p>
          <a:p>
            <a:pPr algn="ctr"/>
            <a:endParaRPr lang="en-US" dirty="0">
              <a:solidFill>
                <a:schemeClr val="bg1"/>
              </a:solidFill>
            </a:endParaRPr>
          </a:p>
        </p:txBody>
      </p:sp>
    </p:spTree>
    <p:extLst>
      <p:ext uri="{BB962C8B-B14F-4D97-AF65-F5344CB8AC3E}">
        <p14:creationId xmlns:p14="http://schemas.microsoft.com/office/powerpoint/2010/main" val="261307054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5D80194B-D1AF-405D-B088-65FE2AC6E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3" y="5496552"/>
            <a:ext cx="12180353" cy="13697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6DDA3D29-E716-4F33-AB4C-8ED10BB364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8" name="Freeform 5">
              <a:extLst>
                <a:ext uri="{FF2B5EF4-FFF2-40B4-BE49-F238E27FC236}">
                  <a16:creationId xmlns:a16="http://schemas.microsoft.com/office/drawing/2014/main" id="{5D79944B-9254-4463-AD5B-36257D494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6">
              <a:extLst>
                <a:ext uri="{FF2B5EF4-FFF2-40B4-BE49-F238E27FC236}">
                  <a16:creationId xmlns:a16="http://schemas.microsoft.com/office/drawing/2014/main" id="{8DDA31B6-BB0C-47FB-B78E-A35B59D8B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7">
              <a:extLst>
                <a:ext uri="{FF2B5EF4-FFF2-40B4-BE49-F238E27FC236}">
                  <a16:creationId xmlns:a16="http://schemas.microsoft.com/office/drawing/2014/main" id="{B460420D-1A32-4F29-8E6A-0BF0E3A59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8">
              <a:extLst>
                <a:ext uri="{FF2B5EF4-FFF2-40B4-BE49-F238E27FC236}">
                  <a16:creationId xmlns:a16="http://schemas.microsoft.com/office/drawing/2014/main" id="{5744D7E2-E0C1-445D-81C0-6C9E382D5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9">
              <a:extLst>
                <a:ext uri="{FF2B5EF4-FFF2-40B4-BE49-F238E27FC236}">
                  <a16:creationId xmlns:a16="http://schemas.microsoft.com/office/drawing/2014/main" id="{5CE3C75D-E7AA-450E-AE72-A8F8660AC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0">
              <a:extLst>
                <a:ext uri="{FF2B5EF4-FFF2-40B4-BE49-F238E27FC236}">
                  <a16:creationId xmlns:a16="http://schemas.microsoft.com/office/drawing/2014/main" id="{4E82641D-7380-4EBC-A0B4-A21F9B703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1">
              <a:extLst>
                <a:ext uri="{FF2B5EF4-FFF2-40B4-BE49-F238E27FC236}">
                  <a16:creationId xmlns:a16="http://schemas.microsoft.com/office/drawing/2014/main" id="{06D3136D-2941-41F5-9CA6-0CD6378DB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2">
              <a:extLst>
                <a:ext uri="{FF2B5EF4-FFF2-40B4-BE49-F238E27FC236}">
                  <a16:creationId xmlns:a16="http://schemas.microsoft.com/office/drawing/2014/main" id="{459DAFD1-A8B5-4AF5-BBC4-82DBC67B68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3">
              <a:extLst>
                <a:ext uri="{FF2B5EF4-FFF2-40B4-BE49-F238E27FC236}">
                  <a16:creationId xmlns:a16="http://schemas.microsoft.com/office/drawing/2014/main" id="{73B5597B-C549-4923-9582-01359B7ED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14">
              <a:extLst>
                <a:ext uri="{FF2B5EF4-FFF2-40B4-BE49-F238E27FC236}">
                  <a16:creationId xmlns:a16="http://schemas.microsoft.com/office/drawing/2014/main" id="{484FB59A-C29A-4BC3-AED4-5CBDEEBF88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5">
              <a:extLst>
                <a:ext uri="{FF2B5EF4-FFF2-40B4-BE49-F238E27FC236}">
                  <a16:creationId xmlns:a16="http://schemas.microsoft.com/office/drawing/2014/main" id="{3E875A1F-55ED-4D78-BFCD-DEAB4B1F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9" name="Freeform 16">
              <a:extLst>
                <a:ext uri="{FF2B5EF4-FFF2-40B4-BE49-F238E27FC236}">
                  <a16:creationId xmlns:a16="http://schemas.microsoft.com/office/drawing/2014/main" id="{1AF6A9C4-B5C0-45CF-BEA4-E5E138FB5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17">
              <a:extLst>
                <a:ext uri="{FF2B5EF4-FFF2-40B4-BE49-F238E27FC236}">
                  <a16:creationId xmlns:a16="http://schemas.microsoft.com/office/drawing/2014/main" id="{B7A35A07-8906-46C9-A385-386C890B4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8">
              <a:extLst>
                <a:ext uri="{FF2B5EF4-FFF2-40B4-BE49-F238E27FC236}">
                  <a16:creationId xmlns:a16="http://schemas.microsoft.com/office/drawing/2014/main" id="{EDC56392-B772-4465-9844-E65545FE37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9">
              <a:extLst>
                <a:ext uri="{FF2B5EF4-FFF2-40B4-BE49-F238E27FC236}">
                  <a16:creationId xmlns:a16="http://schemas.microsoft.com/office/drawing/2014/main" id="{4E1EB07B-37CA-4168-8167-98F2E181C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20">
              <a:extLst>
                <a:ext uri="{FF2B5EF4-FFF2-40B4-BE49-F238E27FC236}">
                  <a16:creationId xmlns:a16="http://schemas.microsoft.com/office/drawing/2014/main" id="{F79CCCC1-44E4-40E6-BEC7-4D67883CA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21">
              <a:extLst>
                <a:ext uri="{FF2B5EF4-FFF2-40B4-BE49-F238E27FC236}">
                  <a16:creationId xmlns:a16="http://schemas.microsoft.com/office/drawing/2014/main" id="{BA2BCCEB-7B0D-4604-A0D9-C979853942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2">
              <a:extLst>
                <a:ext uri="{FF2B5EF4-FFF2-40B4-BE49-F238E27FC236}">
                  <a16:creationId xmlns:a16="http://schemas.microsoft.com/office/drawing/2014/main" id="{3E9BE4C6-A966-4993-B450-34D205DCEC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23">
              <a:extLst>
                <a:ext uri="{FF2B5EF4-FFF2-40B4-BE49-F238E27FC236}">
                  <a16:creationId xmlns:a16="http://schemas.microsoft.com/office/drawing/2014/main" id="{D6D0BD97-50C4-4381-B670-2D0ADD588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88" name="Rectangle 87">
            <a:extLst>
              <a:ext uri="{FF2B5EF4-FFF2-40B4-BE49-F238E27FC236}">
                <a16:creationId xmlns:a16="http://schemas.microsoft.com/office/drawing/2014/main" id="{853416A0-D066-471E-908D-8E53BC00F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 y="-6705"/>
            <a:ext cx="12194122" cy="55683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755F7C97-1BC3-7845-8C05-2EF807CDD34A}"/>
              </a:ext>
            </a:extLst>
          </p:cNvPr>
          <p:cNvPicPr>
            <a:picLocks noChangeAspect="1"/>
          </p:cNvPicPr>
          <p:nvPr/>
        </p:nvPicPr>
        <p:blipFill>
          <a:blip r:embed="rId2"/>
          <a:stretch>
            <a:fillRect/>
          </a:stretch>
        </p:blipFill>
        <p:spPr>
          <a:xfrm>
            <a:off x="243068" y="444014"/>
            <a:ext cx="3528795" cy="3943108"/>
          </a:xfrm>
          <a:prstGeom prst="rect">
            <a:avLst/>
          </a:prstGeom>
        </p:spPr>
      </p:pic>
      <p:pic>
        <p:nvPicPr>
          <p:cNvPr id="31" name="Picture 30" descr="A screenshot of a cell phone&#10;&#10;Description automatically generated">
            <a:extLst>
              <a:ext uri="{FF2B5EF4-FFF2-40B4-BE49-F238E27FC236}">
                <a16:creationId xmlns:a16="http://schemas.microsoft.com/office/drawing/2014/main" id="{DC41AE67-B8AD-C24A-848F-1514AECFEFD6}"/>
              </a:ext>
            </a:extLst>
          </p:cNvPr>
          <p:cNvPicPr>
            <a:picLocks noChangeAspect="1"/>
          </p:cNvPicPr>
          <p:nvPr/>
        </p:nvPicPr>
        <p:blipFill>
          <a:blip r:embed="rId3"/>
          <a:stretch>
            <a:fillRect/>
          </a:stretch>
        </p:blipFill>
        <p:spPr>
          <a:xfrm>
            <a:off x="4023957" y="863159"/>
            <a:ext cx="7684623" cy="3674974"/>
          </a:xfrm>
          <a:prstGeom prst="rect">
            <a:avLst/>
          </a:prstGeom>
        </p:spPr>
      </p:pic>
    </p:spTree>
    <p:extLst>
      <p:ext uri="{BB962C8B-B14F-4D97-AF65-F5344CB8AC3E}">
        <p14:creationId xmlns:p14="http://schemas.microsoft.com/office/powerpoint/2010/main" val="32455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5D80194B-D1AF-405D-B088-65FE2AC6E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3" y="5496552"/>
            <a:ext cx="12180353" cy="13697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6DDA3D29-E716-4F33-AB4C-8ED10BB364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8" name="Freeform 5">
              <a:extLst>
                <a:ext uri="{FF2B5EF4-FFF2-40B4-BE49-F238E27FC236}">
                  <a16:creationId xmlns:a16="http://schemas.microsoft.com/office/drawing/2014/main" id="{5D79944B-9254-4463-AD5B-36257D494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6">
              <a:extLst>
                <a:ext uri="{FF2B5EF4-FFF2-40B4-BE49-F238E27FC236}">
                  <a16:creationId xmlns:a16="http://schemas.microsoft.com/office/drawing/2014/main" id="{8DDA31B6-BB0C-47FB-B78E-A35B59D8B0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7">
              <a:extLst>
                <a:ext uri="{FF2B5EF4-FFF2-40B4-BE49-F238E27FC236}">
                  <a16:creationId xmlns:a16="http://schemas.microsoft.com/office/drawing/2014/main" id="{B460420D-1A32-4F29-8E6A-0BF0E3A59D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8">
              <a:extLst>
                <a:ext uri="{FF2B5EF4-FFF2-40B4-BE49-F238E27FC236}">
                  <a16:creationId xmlns:a16="http://schemas.microsoft.com/office/drawing/2014/main" id="{5744D7E2-E0C1-445D-81C0-6C9E382D5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9">
              <a:extLst>
                <a:ext uri="{FF2B5EF4-FFF2-40B4-BE49-F238E27FC236}">
                  <a16:creationId xmlns:a16="http://schemas.microsoft.com/office/drawing/2014/main" id="{5CE3C75D-E7AA-450E-AE72-A8F8660AC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0">
              <a:extLst>
                <a:ext uri="{FF2B5EF4-FFF2-40B4-BE49-F238E27FC236}">
                  <a16:creationId xmlns:a16="http://schemas.microsoft.com/office/drawing/2014/main" id="{4E82641D-7380-4EBC-A0B4-A21F9B703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1">
              <a:extLst>
                <a:ext uri="{FF2B5EF4-FFF2-40B4-BE49-F238E27FC236}">
                  <a16:creationId xmlns:a16="http://schemas.microsoft.com/office/drawing/2014/main" id="{06D3136D-2941-41F5-9CA6-0CD6378DB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2">
              <a:extLst>
                <a:ext uri="{FF2B5EF4-FFF2-40B4-BE49-F238E27FC236}">
                  <a16:creationId xmlns:a16="http://schemas.microsoft.com/office/drawing/2014/main" id="{459DAFD1-A8B5-4AF5-BBC4-82DBC67B68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3">
              <a:extLst>
                <a:ext uri="{FF2B5EF4-FFF2-40B4-BE49-F238E27FC236}">
                  <a16:creationId xmlns:a16="http://schemas.microsoft.com/office/drawing/2014/main" id="{73B5597B-C549-4923-9582-01359B7ED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14">
              <a:extLst>
                <a:ext uri="{FF2B5EF4-FFF2-40B4-BE49-F238E27FC236}">
                  <a16:creationId xmlns:a16="http://schemas.microsoft.com/office/drawing/2014/main" id="{484FB59A-C29A-4BC3-AED4-5CBDEEBF88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5">
              <a:extLst>
                <a:ext uri="{FF2B5EF4-FFF2-40B4-BE49-F238E27FC236}">
                  <a16:creationId xmlns:a16="http://schemas.microsoft.com/office/drawing/2014/main" id="{3E875A1F-55ED-4D78-BFCD-DEAB4B1F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9" name="Freeform 16">
              <a:extLst>
                <a:ext uri="{FF2B5EF4-FFF2-40B4-BE49-F238E27FC236}">
                  <a16:creationId xmlns:a16="http://schemas.microsoft.com/office/drawing/2014/main" id="{1AF6A9C4-B5C0-45CF-BEA4-E5E138FB5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17">
              <a:extLst>
                <a:ext uri="{FF2B5EF4-FFF2-40B4-BE49-F238E27FC236}">
                  <a16:creationId xmlns:a16="http://schemas.microsoft.com/office/drawing/2014/main" id="{B7A35A07-8906-46C9-A385-386C890B42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8">
              <a:extLst>
                <a:ext uri="{FF2B5EF4-FFF2-40B4-BE49-F238E27FC236}">
                  <a16:creationId xmlns:a16="http://schemas.microsoft.com/office/drawing/2014/main" id="{EDC56392-B772-4465-9844-E65545FE37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9">
              <a:extLst>
                <a:ext uri="{FF2B5EF4-FFF2-40B4-BE49-F238E27FC236}">
                  <a16:creationId xmlns:a16="http://schemas.microsoft.com/office/drawing/2014/main" id="{4E1EB07B-37CA-4168-8167-98F2E181C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20">
              <a:extLst>
                <a:ext uri="{FF2B5EF4-FFF2-40B4-BE49-F238E27FC236}">
                  <a16:creationId xmlns:a16="http://schemas.microsoft.com/office/drawing/2014/main" id="{F79CCCC1-44E4-40E6-BEC7-4D67883CA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21">
              <a:extLst>
                <a:ext uri="{FF2B5EF4-FFF2-40B4-BE49-F238E27FC236}">
                  <a16:creationId xmlns:a16="http://schemas.microsoft.com/office/drawing/2014/main" id="{BA2BCCEB-7B0D-4604-A0D9-C979853942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2">
              <a:extLst>
                <a:ext uri="{FF2B5EF4-FFF2-40B4-BE49-F238E27FC236}">
                  <a16:creationId xmlns:a16="http://schemas.microsoft.com/office/drawing/2014/main" id="{3E9BE4C6-A966-4993-B450-34D205DCEC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23">
              <a:extLst>
                <a:ext uri="{FF2B5EF4-FFF2-40B4-BE49-F238E27FC236}">
                  <a16:creationId xmlns:a16="http://schemas.microsoft.com/office/drawing/2014/main" id="{D6D0BD97-50C4-4381-B670-2D0ADD588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88" name="Rectangle 87">
            <a:extLst>
              <a:ext uri="{FF2B5EF4-FFF2-40B4-BE49-F238E27FC236}">
                <a16:creationId xmlns:a16="http://schemas.microsoft.com/office/drawing/2014/main" id="{853416A0-D066-471E-908D-8E53BC00F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1" y="-6705"/>
            <a:ext cx="12194122" cy="55683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screenshot of a cell phone&#10;&#10;Description automatically generated">
            <a:extLst>
              <a:ext uri="{FF2B5EF4-FFF2-40B4-BE49-F238E27FC236}">
                <a16:creationId xmlns:a16="http://schemas.microsoft.com/office/drawing/2014/main" id="{C1315FC9-C5B1-7D4C-ADDF-EFCA2A50E81C}"/>
              </a:ext>
            </a:extLst>
          </p:cNvPr>
          <p:cNvPicPr>
            <a:picLocks noChangeAspect="1"/>
          </p:cNvPicPr>
          <p:nvPr/>
        </p:nvPicPr>
        <p:blipFill>
          <a:blip r:embed="rId2"/>
          <a:stretch>
            <a:fillRect/>
          </a:stretch>
        </p:blipFill>
        <p:spPr>
          <a:xfrm>
            <a:off x="5993478" y="646134"/>
            <a:ext cx="5733214" cy="5245890"/>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id="{2D671FE3-695F-E642-B2C4-25F5517885B1}"/>
              </a:ext>
            </a:extLst>
          </p:cNvPr>
          <p:cNvPicPr>
            <a:picLocks noChangeAspect="1"/>
          </p:cNvPicPr>
          <p:nvPr/>
        </p:nvPicPr>
        <p:blipFill>
          <a:blip r:embed="rId3"/>
          <a:stretch>
            <a:fillRect/>
          </a:stretch>
        </p:blipFill>
        <p:spPr>
          <a:xfrm>
            <a:off x="225761" y="1190437"/>
            <a:ext cx="5367528" cy="3028096"/>
          </a:xfrm>
          <a:prstGeom prst="rect">
            <a:avLst/>
          </a:prstGeom>
        </p:spPr>
      </p:pic>
    </p:spTree>
    <p:extLst>
      <p:ext uri="{BB962C8B-B14F-4D97-AF65-F5344CB8AC3E}">
        <p14:creationId xmlns:p14="http://schemas.microsoft.com/office/powerpoint/2010/main" val="225316696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288</TotalTime>
  <Words>322</Words>
  <Application>Microsoft Macintosh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 Light</vt:lpstr>
      <vt:lpstr>Rockwell</vt:lpstr>
      <vt:lpstr>Wingdings</vt:lpstr>
      <vt:lpstr>Atlas</vt:lpstr>
      <vt:lpstr>PowerPoint Presentation</vt:lpstr>
      <vt:lpstr>PowerPoint Presentation</vt:lpstr>
      <vt:lpstr>  EASE OF USE FOR RESIDENTS   Residents can choose to either set up an account or to make payments as a Guest User. When an account is set up, residents will be able to access their payment history through the MuniciPAY system. </vt:lpstr>
      <vt:lpstr>Users can select products by department and add to their carts. They have the option to pay with a credit card, debit card or by ACH transaction. </vt:lpstr>
      <vt:lpstr>Once a transaction is complete, the user will receive a confirmation on his/her screen as well as a confirmation email.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Brinn Dimler</dc:creator>
  <cp:lastModifiedBy>Brinn Dimler</cp:lastModifiedBy>
  <cp:revision>5</cp:revision>
  <cp:lastPrinted>2020-06-02T13:33:25Z</cp:lastPrinted>
  <dcterms:created xsi:type="dcterms:W3CDTF">2020-06-02T13:26:10Z</dcterms:created>
  <dcterms:modified xsi:type="dcterms:W3CDTF">2020-06-02T18:14:22Z</dcterms:modified>
</cp:coreProperties>
</file>